
<file path=[Content_Types].xml><?xml version="1.0" encoding="utf-8"?>
<Types xmlns="http://schemas.openxmlformats.org/package/2006/content-types">
  <Default Extension="gif" ContentType="image/gif"/>
  <Default Extension="rels" ContentType="application/vnd.openxmlformats-package.relationships+xml"/>
  <Override PartName="/ppt/slides/slide14.xml" ContentType="application/vnd.openxmlformats-officedocument.presentationml.slide+xml"/>
  <Override PartName="/ppt/slides/slide62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slides/slide15.xml" ContentType="application/vnd.openxmlformats-officedocument.presentationml.slide+xml"/>
  <Override PartName="/ppt/slides/slide63.xml" ContentType="application/vnd.openxmlformats-officedocument.presentationml.slide+xml"/>
  <Override PartName="/ppt/slides/slide46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  <p:sldId id="280" r:id="rId25"/>
    <p:sldId id="281" r:id="rId26"/>
    <p:sldId id="288" r:id="rId27"/>
    <p:sldId id="283" r:id="rId28"/>
    <p:sldId id="282" r:id="rId29"/>
    <p:sldId id="285" r:id="rId30"/>
    <p:sldId id="286" r:id="rId31"/>
    <p:sldId id="287" r:id="rId32"/>
    <p:sldId id="289" r:id="rId33"/>
    <p:sldId id="324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3" r:id="rId55"/>
    <p:sldId id="314" r:id="rId56"/>
    <p:sldId id="315" r:id="rId57"/>
    <p:sldId id="316" r:id="rId58"/>
    <p:sldId id="317" r:id="rId59"/>
    <p:sldId id="318" r:id="rId60"/>
    <p:sldId id="319" r:id="rId61"/>
    <p:sldId id="320" r:id="rId62"/>
    <p:sldId id="321" r:id="rId63"/>
    <p:sldId id="322" r:id="rId64"/>
    <p:sldId id="323" r:id="rId6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80"/>
    <a:srgbClr val="8000FF"/>
    <a:srgbClr val="008080"/>
    <a:srgbClr val="66CCFF"/>
    <a:srgbClr val="00FF80"/>
    <a:srgbClr val="804000"/>
    <a:srgbClr val="800080"/>
    <a:srgbClr val="6666FF"/>
    <a:srgbClr val="00FF00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6364" autoAdjust="0"/>
    <p:restoredTop sz="94628" autoAdjust="0"/>
  </p:normalViewPr>
  <p:slideViewPr>
    <p:cSldViewPr snapToObjects="1">
      <p:cViewPr varScale="1">
        <p:scale>
          <a:sx n="80" d="100"/>
          <a:sy n="80" d="100"/>
        </p:scale>
        <p:origin x="-11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2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printerSettings" Target="printerSettings/printerSettings1.bin"/><Relationship Id="rId67" Type="http://schemas.openxmlformats.org/officeDocument/2006/relationships/presProps" Target="presProps.xml"/><Relationship Id="rId68" Type="http://schemas.openxmlformats.org/officeDocument/2006/relationships/viewProps" Target="viewProps.xml"/><Relationship Id="rId69" Type="http://schemas.openxmlformats.org/officeDocument/2006/relationships/theme" Target="theme/theme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976096-23EF-AA45-A20B-4AC2ED476853}" type="datetimeFigureOut">
              <a:rPr lang="en-US" smtClean="0"/>
              <a:pPr/>
              <a:t>3/16/11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6096-23EF-AA45-A20B-4AC2ED476853}" type="datetimeFigureOut">
              <a:rPr lang="en-US" smtClean="0"/>
              <a:pPr/>
              <a:t>3/16/11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45D4-FC98-9842-9A00-D25500CC7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6096-23EF-AA45-A20B-4AC2ED476853}" type="datetimeFigureOut">
              <a:rPr lang="en-US" smtClean="0"/>
              <a:pPr/>
              <a:t>3/16/11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45D4-FC98-9842-9A00-D25500CC7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6096-23EF-AA45-A20B-4AC2ED476853}" type="datetimeFigureOut">
              <a:rPr lang="en-US" smtClean="0"/>
              <a:pPr/>
              <a:t>3/16/11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45D4-FC98-9842-9A00-D25500CC7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6096-23EF-AA45-A20B-4AC2ED476853}" type="datetimeFigureOut">
              <a:rPr lang="en-US" smtClean="0"/>
              <a:pPr/>
              <a:t>3/16/11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45D4-FC98-9842-9A00-D25500CC7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6096-23EF-AA45-A20B-4AC2ED476853}" type="datetimeFigureOut">
              <a:rPr lang="en-US" smtClean="0"/>
              <a:pPr/>
              <a:t>3/16/11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45D4-FC98-9842-9A00-D25500CC7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976096-23EF-AA45-A20B-4AC2ED476853}" type="datetimeFigureOut">
              <a:rPr lang="en-US" smtClean="0"/>
              <a:pPr/>
              <a:t>3/16/11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6096-23EF-AA45-A20B-4AC2ED476853}" type="datetimeFigureOut">
              <a:rPr lang="en-US" smtClean="0"/>
              <a:pPr/>
              <a:t>3/16/11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45D4-FC98-9842-9A00-D25500CC702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6096-23EF-AA45-A20B-4AC2ED476853}" type="datetimeFigureOut">
              <a:rPr lang="en-US" smtClean="0"/>
              <a:pPr/>
              <a:t>3/16/11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45D4-FC98-9842-9A00-D25500CC7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6096-23EF-AA45-A20B-4AC2ED476853}" type="datetimeFigureOut">
              <a:rPr lang="en-US" smtClean="0"/>
              <a:pPr/>
              <a:t>3/16/11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45D4-FC98-9842-9A00-D25500CC702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6096-23EF-AA45-A20B-4AC2ED476853}" type="datetimeFigureOut">
              <a:rPr lang="en-US" smtClean="0"/>
              <a:pPr/>
              <a:t>3/16/11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45D4-FC98-9842-9A00-D25500CC7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6096-23EF-AA45-A20B-4AC2ED476853}" type="datetimeFigureOut">
              <a:rPr lang="en-US" smtClean="0"/>
              <a:pPr/>
              <a:t>3/16/11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45D4-FC98-9842-9A00-D25500CC7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6096-23EF-AA45-A20B-4AC2ED476853}" type="datetimeFigureOut">
              <a:rPr lang="en-US" smtClean="0"/>
              <a:pPr/>
              <a:t>3/16/11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E22845D4-FC98-9842-9A00-D25500CC7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9C976096-23EF-AA45-A20B-4AC2ED476853}" type="datetimeFigureOut">
              <a:rPr lang="en-US" smtClean="0"/>
              <a:pPr/>
              <a:t>3/16/11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E22845D4-FC98-9842-9A00-D25500CC70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5.g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8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9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0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1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2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3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4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5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6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8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9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0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1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2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3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4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5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6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8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9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0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1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2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3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4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5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6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8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9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70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71.jpe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7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90000"/>
                  </a:schemeClr>
                </a:solidFill>
                <a:latin typeface="Lucida Handwriting"/>
              </a:rPr>
              <a:t>Vocabula</a:t>
            </a:r>
            <a:r>
              <a:rPr lang="en-US" sz="6000" dirty="0" smtClean="0">
                <a:solidFill>
                  <a:schemeClr val="accent5">
                    <a:lumMod val="90000"/>
                  </a:schemeClr>
                </a:solidFill>
                <a:latin typeface="Lucida Handwriting"/>
              </a:rPr>
              <a:t>ry</a:t>
            </a:r>
            <a:r>
              <a:rPr lang="en-US" dirty="0" smtClean="0">
                <a:solidFill>
                  <a:schemeClr val="accent5">
                    <a:lumMod val="90000"/>
                  </a:schemeClr>
                </a:solidFill>
                <a:latin typeface="Lucida Handwriting"/>
              </a:rPr>
              <a:t> Project</a:t>
            </a:r>
            <a:endParaRPr lang="en-US" dirty="0">
              <a:solidFill>
                <a:schemeClr val="accent5">
                  <a:lumMod val="90000"/>
                </a:schemeClr>
              </a:solidFill>
              <a:latin typeface="Lucida Handwriting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FF00"/>
                </a:solidFill>
                <a:latin typeface="Handwriting - Dakota"/>
                <a:cs typeface="Handwriting - Dakota"/>
              </a:rPr>
              <a:t>By, Jessica Williams</a:t>
            </a:r>
            <a:endParaRPr lang="en-US" sz="3600" dirty="0">
              <a:solidFill>
                <a:srgbClr val="00FF00"/>
              </a:solidFill>
              <a:latin typeface="Handwriting - Dakota"/>
              <a:cs typeface="Handwriting - Dakot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scene3d>
              <a:camera prst="perspectiveContrastingLeftFacing" fov="2700000">
                <a:rot lat="624000" lon="2634000" rev="21384000"/>
              </a:camera>
              <a:lightRig rig="flat" dir="tl"/>
            </a:scene3d>
            <a:sp3d extrusionH="57150" contourW="19050" prstMaterial="clear">
              <a:bevelT w="50800" h="50800" prst="hardEdge"/>
              <a:bevelB w="69850" h="69850" prst="divot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sz="6600" b="1" dirty="0" smtClean="0">
                <a:ln>
                  <a:solidFill>
                    <a:srgbClr val="CC66FF"/>
                  </a:solidFill>
                </a:ln>
                <a:solidFill>
                  <a:schemeClr val="accent5">
                    <a:tint val="50000"/>
                    <a:satMod val="180000"/>
                    <a:alpha val="76000"/>
                  </a:schemeClr>
                </a:solidFill>
                <a:effectLst>
                  <a:glow rad="101600">
                    <a:schemeClr val="accent2">
                      <a:alpha val="75000"/>
                    </a:schemeClr>
                  </a:glow>
                  <a:outerShdw blurRad="60007" dist="310007" dir="7680000" sy="30000" kx="1300200" algn="ctr">
                    <a:srgbClr val="000000">
                      <a:alpha val="32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Playbill"/>
                <a:cs typeface="Playbill"/>
              </a:rPr>
              <a:t>Adversary</a:t>
            </a:r>
            <a:endParaRPr lang="en-US" sz="6600" b="1" dirty="0">
              <a:ln>
                <a:solidFill>
                  <a:srgbClr val="CC66FF"/>
                </a:solidFill>
              </a:ln>
              <a:solidFill>
                <a:schemeClr val="accent5">
                  <a:tint val="50000"/>
                  <a:satMod val="180000"/>
                  <a:alpha val="76000"/>
                </a:schemeClr>
              </a:solidFill>
              <a:effectLst>
                <a:glow rad="101600">
                  <a:schemeClr val="accent2">
                    <a:alpha val="75000"/>
                  </a:schemeClr>
                </a:glow>
                <a:outerShdw blurRad="60007" dist="310007" dir="7680000" sy="30000" kx="1300200" algn="ctr">
                  <a:srgbClr val="000000">
                    <a:alpha val="32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Playbill"/>
              <a:cs typeface="Playbil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/>
          <a:lstStyle/>
          <a:p>
            <a:pPr>
              <a:buNone/>
            </a:pPr>
            <a:r>
              <a:rPr lang="en-US" dirty="0" smtClean="0">
                <a:ln>
                  <a:solidFill>
                    <a:srgbClr val="400080"/>
                  </a:solidFill>
                </a:ln>
                <a:solidFill>
                  <a:srgbClr val="66FFFF"/>
                </a:solidFill>
                <a:effectLst>
                  <a:glow rad="101600">
                    <a:srgbClr val="3366FF">
                      <a:alpha val="75000"/>
                    </a:srgbClr>
                  </a:glow>
                  <a:outerShdw blurRad="50800" dist="38100" dir="2700000" algn="tl" rotWithShape="0">
                    <a:srgbClr val="CC66FF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  <a:latin typeface="Stencil"/>
                <a:cs typeface="Stencil"/>
              </a:rPr>
              <a:t>She beat her adversary in the tennis game 21 to 6.</a:t>
            </a:r>
          </a:p>
          <a:p>
            <a:pPr>
              <a:buNone/>
            </a:pPr>
            <a:endParaRPr lang="en-US" dirty="0" smtClean="0">
              <a:solidFill>
                <a:srgbClr val="66FFFF"/>
              </a:solidFill>
              <a:latin typeface="Stencil"/>
              <a:cs typeface="Stencil"/>
            </a:endParaRPr>
          </a:p>
        </p:txBody>
      </p:sp>
      <p:pic>
        <p:nvPicPr>
          <p:cNvPr id="4" name="Picture 3" descr="adversa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3124200"/>
            <a:ext cx="4343400" cy="262217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360000" rev="360000"/>
              </a:camera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bevelB w="57150" h="38100" prst="hardEdge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err="1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0080FF">
                      <a:alpha val="75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  <a:reflection stA="50000" endPos="75000" dist="12700" dir="5400000" sy="-100000" algn="bl" rotWithShape="0"/>
                </a:effectLst>
                <a:latin typeface="Blackmoor LET"/>
                <a:cs typeface="Blackmoor LET"/>
              </a:rPr>
              <a:t>Adovocate</a:t>
            </a:r>
            <a:endParaRPr lang="en-US" b="1" dirty="0">
              <a:ln w="11430">
                <a:solidFill>
                  <a:srgbClr val="FFFF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rgbClr val="0080FF">
                    <a:alpha val="75000"/>
                  </a:srgbClr>
                </a:glow>
                <a:outerShdw blurRad="80000" dist="40000" dir="5040000" algn="tl">
                  <a:srgbClr val="000000">
                    <a:alpha val="30000"/>
                  </a:srgbClr>
                </a:outerShdw>
                <a:reflection stA="50000" endPos="75000" dist="12700" dir="5400000" sy="-100000" algn="bl" rotWithShape="0"/>
              </a:effectLst>
              <a:latin typeface="Blackmoor LET"/>
              <a:cs typeface="Blackmoor LE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828800"/>
            <a:ext cx="7570787" cy="4289611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loucester MT Extra Condensed"/>
                <a:cs typeface="Gloucester MT Extra Condensed"/>
              </a:rPr>
              <a:t>Susan B. Anthony was a strong advocate for women’s rights.</a:t>
            </a:r>
          </a:p>
          <a:p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loucester MT Extra Condensed"/>
              <a:cs typeface="Gloucester MT Extra Condensed"/>
            </a:endParaRPr>
          </a:p>
        </p:txBody>
      </p:sp>
      <p:pic>
        <p:nvPicPr>
          <p:cNvPr id="4" name="Picture 3" descr="advoca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765611"/>
            <a:ext cx="487680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300000" rev="300000"/>
              </a:camera>
              <a:lightRig rig="flat" dir="tl">
                <a:rot lat="0" lon="0" rev="6600000"/>
              </a:lightRig>
            </a:scene3d>
            <a:sp3d extrusionH="25400" contourW="8890">
              <a:bevelT w="38100" h="31750" prst="cross"/>
              <a:bevelB w="38100" h="3810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80">
                      <a:alpha val="75000"/>
                    </a:srgbClr>
                  </a:glow>
                  <a:outerShdw blurRad="50800" dist="39000" dir="5460000" algn="tl">
                    <a:srgbClr val="80FF00">
                      <a:alpha val="38000"/>
                    </a:srgbClr>
                  </a:outerShdw>
                  <a:reflection stA="50000" endPos="75000" dist="12700" dir="5400000" sy="-100000" algn="bl" rotWithShape="0"/>
                </a:effectLst>
                <a:latin typeface="KufiStandardGK"/>
                <a:cs typeface="KufiStandardGK"/>
              </a:rPr>
              <a:t>Artisan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0080">
                    <a:alpha val="75000"/>
                  </a:srgbClr>
                </a:glow>
                <a:outerShdw blurRad="50800" dist="39000" dir="5460000" algn="tl">
                  <a:srgbClr val="80FF00">
                    <a:alpha val="38000"/>
                  </a:srgbClr>
                </a:outerShdw>
                <a:reflection stA="50000" endPos="75000" dist="12700" dir="5400000" sy="-100000" algn="bl" rotWithShape="0"/>
              </a:effectLst>
              <a:latin typeface="KufiStandardGK"/>
              <a:cs typeface="KufiStandardG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905000"/>
            <a:ext cx="7570787" cy="428961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80FF00"/>
                </a:solidFill>
                <a:latin typeface="Herculanum"/>
                <a:cs typeface="Herculanum"/>
              </a:rPr>
              <a:t>Michael is an artisan.</a:t>
            </a:r>
            <a:endParaRPr lang="en-US" b="1" dirty="0">
              <a:solidFill>
                <a:srgbClr val="80FF00"/>
              </a:solidFill>
              <a:latin typeface="Herculanum"/>
              <a:cs typeface="Herculanum"/>
            </a:endParaRPr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2971800"/>
            <a:ext cx="3302000" cy="24638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21299999" lon="300000" rev="600000"/>
              </a:camera>
              <a:lightRig rig="flat" dir="tl">
                <a:rot lat="0" lon="0" rev="6600000"/>
              </a:lightRig>
            </a:scene3d>
            <a:sp3d extrusionH="25400" contourW="8890">
              <a:bevelT w="38100" h="31750" prst="relaxedInset"/>
              <a:bevelB h="25400" prst="softRound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err="1" smtClean="0">
                <a:ln w="11430">
                  <a:solidFill>
                    <a:srgbClr val="FF0000"/>
                  </a:solidFill>
                </a:ln>
                <a:solidFill>
                  <a:srgbClr val="80FF00">
                    <a:alpha val="75000"/>
                  </a:srgbClr>
                </a:solidFill>
                <a:effectLst>
                  <a:glow rad="101600">
                    <a:schemeClr val="accent4">
                      <a:alpha val="75000"/>
                    </a:schemeClr>
                  </a:glow>
                  <a:outerShdw blurRad="50800" dist="39000" dir="5460000" algn="tl">
                    <a:srgbClr val="FFFF00">
                      <a:alpha val="38000"/>
                    </a:srgbClr>
                  </a:outerShdw>
                  <a:reflection stA="50000" endPos="75000" dist="12700" dir="5400000" sy="-100000" algn="bl" rotWithShape="0"/>
                </a:effectLst>
                <a:latin typeface="Impact"/>
                <a:cs typeface="Impact"/>
              </a:rPr>
              <a:t>Astetic</a:t>
            </a:r>
            <a:endParaRPr lang="en-US" b="1" dirty="0">
              <a:ln w="11430">
                <a:solidFill>
                  <a:srgbClr val="FF0000"/>
                </a:solidFill>
              </a:ln>
              <a:solidFill>
                <a:srgbClr val="80FF00">
                  <a:alpha val="75000"/>
                </a:srgbClr>
              </a:solidFill>
              <a:effectLst>
                <a:glow rad="101600">
                  <a:schemeClr val="accent4">
                    <a:alpha val="75000"/>
                  </a:schemeClr>
                </a:glow>
                <a:outerShdw blurRad="50800" dist="39000" dir="5460000" algn="tl">
                  <a:srgbClr val="FFFF00">
                    <a:alpha val="38000"/>
                  </a:srgbClr>
                </a:outerShdw>
                <a:reflection stA="50000" endPos="75000" dist="12700" dir="5400000" sy="-100000" algn="bl" rotWithShape="0"/>
              </a:effectLst>
              <a:latin typeface="Impact"/>
              <a:cs typeface="Impac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Snell Roundhand"/>
                <a:cs typeface="Snell Roundhand"/>
              </a:rPr>
              <a:t>The missionary was an ascetic, she gave up her home and left her friends and family , to go to a foreign country and tell them about God.</a:t>
            </a:r>
          </a:p>
          <a:p>
            <a:endParaRPr lang="en-US" dirty="0">
              <a:solidFill>
                <a:srgbClr val="CC66FF"/>
              </a:solidFill>
              <a:latin typeface="Snell Roundhand"/>
              <a:cs typeface="Snell Roundhand"/>
            </a:endParaRPr>
          </a:p>
        </p:txBody>
      </p:sp>
      <p:pic>
        <p:nvPicPr>
          <p:cNvPr id="4" name="Picture 3" descr="Ascet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352800"/>
            <a:ext cx="2209800" cy="269837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75000"/>
            </a:schemeClr>
          </a:solidFill>
          <a:ln>
            <a:solidFill>
              <a:srgbClr val="80FF00"/>
            </a:solidFill>
          </a:ln>
          <a:effectLst>
            <a:glow rad="101600">
              <a:schemeClr val="accent4">
                <a:alpha val="75000"/>
              </a:schemeClr>
            </a:glow>
            <a:outerShdw blurRad="50800" dist="38100" dir="2700000" algn="tl" rotWithShape="0">
              <a:srgbClr val="FF0080">
                <a:alpha val="43000"/>
              </a:srgbClr>
            </a:outerShdw>
            <a:reflection stA="50000" endPos="75000" dist="12700" dir="5400000" sy="-100000" algn="bl" rotWithShape="0"/>
          </a:effectLst>
          <a:scene3d>
            <a:camera prst="isometricOffAxis1Right">
              <a:rot lat="21299999" lon="540000" rev="300000"/>
            </a:camera>
            <a:lightRig rig="balanced" dir="t">
              <a:rot lat="0" lon="0" rev="2100000"/>
            </a:lightRig>
          </a:scene3d>
          <a:sp3d>
            <a:bevelT w="139700" prst="cross"/>
            <a:bevelB w="114300" prst="artDeco"/>
          </a:sp3d>
        </p:spPr>
        <p:txBody>
          <a:bodyPr>
            <a:sp3d extrusionH="57150" prstMaterial="metal">
              <a:bevelT w="38100" h="25400" prst="cross"/>
              <a:bevelB w="57150" h="38100" prst="artDeco"/>
              <a:contourClr>
                <a:schemeClr val="bg2"/>
              </a:contourClr>
            </a:sp3d>
          </a:bodyPr>
          <a:lstStyle/>
          <a:p>
            <a:r>
              <a:rPr lang="en-US" b="1" dirty="0" smtClean="0">
                <a:ln w="50800">
                  <a:solidFill>
                    <a:srgbClr val="80FF00">
                      <a:alpha val="58000"/>
                    </a:srgbClr>
                  </a:solidFill>
                </a:ln>
                <a:solidFill>
                  <a:srgbClr val="CC66FF"/>
                </a:solidFill>
                <a:effectLst>
                  <a:glow rad="101600">
                    <a:srgbClr val="FF0080">
                      <a:alpha val="75000"/>
                    </a:srgbClr>
                  </a:glow>
                  <a:innerShdw blurRad="63500" dist="50800" dir="13500000">
                    <a:schemeClr val="accent5">
                      <a:lumMod val="75000"/>
                      <a:alpha val="50000"/>
                    </a:schemeClr>
                  </a:innerShdw>
                  <a:reflection stA="50000" endPos="75000" dist="12700" dir="5400000" sy="-100000" algn="bl" rotWithShape="0"/>
                </a:effectLst>
              </a:rPr>
              <a:t>Charlatan</a:t>
            </a:r>
            <a:endParaRPr lang="en-US" b="1" dirty="0">
              <a:ln w="50800">
                <a:solidFill>
                  <a:srgbClr val="80FF00">
                    <a:alpha val="58000"/>
                  </a:srgbClr>
                </a:solidFill>
              </a:ln>
              <a:solidFill>
                <a:srgbClr val="CC66FF"/>
              </a:solidFill>
              <a:effectLst>
                <a:glow rad="101600">
                  <a:srgbClr val="FF0080">
                    <a:alpha val="75000"/>
                  </a:srgbClr>
                </a:glow>
                <a:innerShdw blurRad="63500" dist="50800" dir="13500000">
                  <a:schemeClr val="accent5">
                    <a:lumMod val="75000"/>
                    <a:alpha val="50000"/>
                  </a:schemeClr>
                </a:innerShdw>
                <a:reflection stA="50000" endPos="75000" dist="127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rgbClr val="008000"/>
                  </a:solidFill>
                  <a:prstDash val="solid"/>
                  <a:miter lim="800000"/>
                </a:ln>
                <a:noFill/>
                <a:effectLst>
                  <a:glow rad="101600">
                    <a:srgbClr val="FF0080">
                      <a:alpha val="75000"/>
                    </a:srgbClr>
                  </a:glow>
                  <a:outerShdw blurRad="25500" dist="23000" dir="7020000" algn="tl">
                    <a:srgbClr val="80FF00">
                      <a:alpha val="50000"/>
                    </a:srgbClr>
                  </a:outerShdw>
                </a:effectLst>
                <a:latin typeface="Apple Casual"/>
                <a:cs typeface="Apple Casual"/>
              </a:rPr>
              <a:t>The governor, who promised all these things, turned out to be a charlatan, who stole money from the state.</a:t>
            </a:r>
          </a:p>
          <a:p>
            <a:endParaRPr lang="en-US" dirty="0">
              <a:solidFill>
                <a:srgbClr val="FFFF00"/>
              </a:solidFill>
              <a:latin typeface="Apple Casual"/>
              <a:cs typeface="Apple Casual"/>
            </a:endParaRPr>
          </a:p>
        </p:txBody>
      </p:sp>
      <p:pic>
        <p:nvPicPr>
          <p:cNvPr id="4" name="Picture 3" descr="Charlat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3124200"/>
            <a:ext cx="3733800" cy="292697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>
            <a:solidFill>
              <a:schemeClr val="accent4"/>
            </a:solidFill>
          </a:ln>
          <a:effectLst>
            <a:glow rad="101600">
              <a:srgbClr val="660066">
                <a:alpha val="75000"/>
              </a:srgbClr>
            </a:glow>
            <a:outerShdw blurRad="50800" dist="38100" dir="2700000" algn="tl" rotWithShape="0">
              <a:schemeClr val="accent5">
                <a:lumMod val="75000"/>
                <a:alpha val="43000"/>
              </a:schemeClr>
            </a:outerShdw>
            <a:reflection stA="50000" endPos="75000" dist="12700" dir="5400000" sy="-100000" algn="bl" rotWithShape="0"/>
          </a:effectLst>
          <a:scene3d>
            <a:camera prst="orthographicFront">
              <a:rot lat="298856" lon="326213" rev="301140"/>
            </a:camera>
            <a:lightRig rig="glow" dir="t">
              <a:rot lat="0" lon="0" rev="3600000"/>
            </a:lightRig>
          </a:scene3d>
          <a:sp3d>
            <a:bevelT/>
            <a:bevelB prst="relaxedInset"/>
          </a:sp3d>
        </p:spPr>
        <p:txBody>
          <a:bodyPr>
            <a:sp3d extrusionH="57150" prstMaterial="softEdge">
              <a:bevelT w="29210" h="16510" prst="cross"/>
              <a:bevelB w="38100" h="38100" prst="angle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b="1" dirty="0" smtClean="0">
                <a:ln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FF0080"/>
                </a:solidFill>
                <a:effectLst>
                  <a:glow rad="101600">
                    <a:srgbClr val="80FF00">
                      <a:alpha val="75000"/>
                    </a:srgb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stA="50000" endPos="75000" dist="12700" dir="5400000" sy="-100000" algn="bl" rotWithShape="0"/>
                </a:effectLst>
              </a:rPr>
              <a:t>Hedonist</a:t>
            </a:r>
            <a:endParaRPr lang="en-US" b="1" dirty="0">
              <a:ln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rgbClr val="FF0080"/>
              </a:solidFill>
              <a:effectLst>
                <a:glow rad="101600">
                  <a:srgbClr val="80FF00">
                    <a:alpha val="75000"/>
                  </a:srgb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  <a:reflection stA="50000" endPos="75000" dist="127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  <a:latin typeface="Bordeaux Roman Bold LET"/>
                <a:cs typeface="Bordeaux Roman Bold LET"/>
              </a:rPr>
              <a:t>He was on a hedonist for good food.</a:t>
            </a:r>
          </a:p>
          <a:p>
            <a:endParaRPr lang="en-US" dirty="0">
              <a:solidFill>
                <a:schemeClr val="accent4"/>
              </a:solidFill>
              <a:latin typeface="Bordeaux Roman Bold LET"/>
              <a:cs typeface="Bordeaux Roman Bold LET"/>
            </a:endParaRPr>
          </a:p>
        </p:txBody>
      </p:sp>
      <p:pic>
        <p:nvPicPr>
          <p:cNvPr id="7" name="Picture 6" descr="me and Michae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589200"/>
            <a:ext cx="6532562" cy="42688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21299999" lon="300000" rev="300000"/>
              </a:camera>
              <a:lightRig rig="glow" dir="tl">
                <a:rot lat="0" lon="0" rev="5400000"/>
              </a:lightRig>
            </a:scene3d>
            <a:sp3d extrusionH="57150" contourW="12700">
              <a:bevelT w="25400" h="25400" prst="coolSlant"/>
              <a:bevelB w="50800" h="38100" prst="riblet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>
                  <a:solidFill>
                    <a:srgbClr val="008000"/>
                  </a:solidFill>
                </a:ln>
                <a:solidFill>
                  <a:srgbClr val="0881C5"/>
                </a:solidFill>
                <a:effectLst>
                  <a:glow rad="101600">
                    <a:srgbClr val="660066">
                      <a:alpha val="75000"/>
                    </a:srgbClr>
                  </a:glow>
                  <a:outerShdw blurRad="80000" dist="40000" dir="5040000" algn="tl">
                    <a:srgbClr val="00FFFF">
                      <a:alpha val="30000"/>
                    </a:srgbClr>
                  </a:outerShdw>
                </a:effectLst>
                <a:latin typeface="Engravers MT"/>
                <a:cs typeface="Engravers MT"/>
              </a:rPr>
              <a:t>Orator</a:t>
            </a:r>
            <a:endParaRPr lang="en-US" b="1" dirty="0">
              <a:ln w="11430">
                <a:solidFill>
                  <a:srgbClr val="008000"/>
                </a:solidFill>
              </a:ln>
              <a:solidFill>
                <a:srgbClr val="0881C5"/>
              </a:solidFill>
              <a:effectLst>
                <a:glow rad="101600">
                  <a:srgbClr val="660066">
                    <a:alpha val="75000"/>
                  </a:srgbClr>
                </a:glow>
                <a:outerShdw blurRad="80000" dist="40000" dir="5040000" algn="tl">
                  <a:srgbClr val="00FFFF">
                    <a:alpha val="30000"/>
                  </a:srgbClr>
                </a:outerShdw>
              </a:effectLst>
              <a:latin typeface="Engravers MT"/>
              <a:cs typeface="Engravers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FFFF00"/>
                  </a:solidFill>
                </a:ln>
                <a:solidFill>
                  <a:srgbClr val="00FFFF"/>
                </a:solidFill>
                <a:effectLst>
                  <a:glow rad="101600">
                    <a:srgbClr val="660066">
                      <a:alpha val="75000"/>
                    </a:srgbClr>
                  </a:glow>
                  <a:outerShdw blurRad="50800" dist="38100" dir="2700000" algn="tl" rotWithShape="0">
                    <a:srgbClr val="80FF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  <a:latin typeface="Cracked"/>
                <a:cs typeface="Cracked"/>
              </a:rPr>
              <a:t>Billy Graham was a great orator, people from all over the world came to hear him preach.</a:t>
            </a:r>
          </a:p>
          <a:p>
            <a:endParaRPr lang="en-US" dirty="0">
              <a:ln>
                <a:solidFill>
                  <a:srgbClr val="FFFF00"/>
                </a:solidFill>
              </a:ln>
              <a:solidFill>
                <a:srgbClr val="00FFFF"/>
              </a:solidFill>
              <a:effectLst>
                <a:glow rad="101600">
                  <a:srgbClr val="660066">
                    <a:alpha val="75000"/>
                  </a:srgbClr>
                </a:glow>
                <a:outerShdw blurRad="50800" dist="38100" dir="2700000" algn="tl" rotWithShape="0">
                  <a:srgbClr val="80FF00">
                    <a:alpha val="43000"/>
                  </a:srgbClr>
                </a:outerShdw>
                <a:reflection stA="50000" endPos="75000" dist="12700" dir="5400000" sy="-100000" algn="bl" rotWithShape="0"/>
              </a:effectLst>
              <a:latin typeface="Cracked"/>
              <a:cs typeface="Cracked"/>
            </a:endParaRPr>
          </a:p>
        </p:txBody>
      </p:sp>
      <p:pic>
        <p:nvPicPr>
          <p:cNvPr id="4" name="Picture 3" descr="Orat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3124200"/>
            <a:ext cx="4038600" cy="292697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prstTxWarp prst="textTriangleInverted">
              <a:avLst/>
            </a:prstTxWarp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>
                  <a:solidFill>
                    <a:schemeClr val="accent5"/>
                  </a:solidFill>
                </a:ln>
                <a:solidFill>
                  <a:srgbClr val="660066"/>
                </a:solidFill>
                <a:effectLst>
                  <a:glow rad="101600">
                    <a:srgbClr val="008000">
                      <a:alpha val="75000"/>
                    </a:srgbClr>
                  </a:glow>
                  <a:innerShdw blurRad="63500" dist="50800" dir="13500000">
                    <a:srgbClr val="80FF00">
                      <a:alpha val="50000"/>
                    </a:srgbClr>
                  </a:innerShdw>
                </a:effectLst>
                <a:latin typeface="Haettenschweiler"/>
                <a:cs typeface="Haettenschweiler"/>
              </a:rPr>
              <a:t>Pariah</a:t>
            </a:r>
            <a:endParaRPr lang="en-US" b="1" dirty="0">
              <a:ln>
                <a:solidFill>
                  <a:schemeClr val="accent5"/>
                </a:solidFill>
              </a:ln>
              <a:solidFill>
                <a:srgbClr val="660066"/>
              </a:solidFill>
              <a:effectLst>
                <a:glow rad="101600">
                  <a:srgbClr val="008000">
                    <a:alpha val="75000"/>
                  </a:srgbClr>
                </a:glow>
                <a:innerShdw blurRad="63500" dist="50800" dir="13500000">
                  <a:srgbClr val="80FF00">
                    <a:alpha val="50000"/>
                  </a:srgbClr>
                </a:innerShdw>
              </a:effectLst>
              <a:latin typeface="Haettenschweiler"/>
              <a:cs typeface="Haettenschweil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n>
                  <a:solidFill>
                    <a:srgbClr val="80FF00"/>
                  </a:solidFill>
                </a:ln>
                <a:solidFill>
                  <a:srgbClr val="660066"/>
                </a:solidFill>
                <a:effectLst>
                  <a:glow rad="228600">
                    <a:srgbClr val="008080">
                      <a:alpha val="75000"/>
                    </a:srgbClr>
                  </a:glow>
                  <a:outerShdw blurRad="50800" dist="38100" dir="2700000" algn="tl" rotWithShape="0">
                    <a:schemeClr val="accent5">
                      <a:lumMod val="75000"/>
                      <a:alpha val="43000"/>
                    </a:schemeClr>
                  </a:outerShdw>
                  <a:reflection stA="50000" endPos="75000" dist="12700" dir="5400000" sy="-100000" algn="bl" rotWithShape="0"/>
                </a:effectLst>
              </a:rPr>
              <a:t>Most people that are pariahs in high school, grow up to do great things.</a:t>
            </a:r>
          </a:p>
          <a:p>
            <a:endParaRPr lang="en-US" dirty="0">
              <a:ln>
                <a:solidFill>
                  <a:srgbClr val="80FF00"/>
                </a:solidFill>
              </a:ln>
              <a:solidFill>
                <a:srgbClr val="660066"/>
              </a:solidFill>
              <a:effectLst>
                <a:glow rad="228600">
                  <a:srgbClr val="008080">
                    <a:alpha val="75000"/>
                  </a:srgbClr>
                </a:glow>
                <a:outerShdw blurRad="50800" dist="38100" dir="2700000" algn="tl" rotWithShape="0">
                  <a:schemeClr val="accent5">
                    <a:lumMod val="75000"/>
                    <a:alpha val="43000"/>
                  </a:schemeClr>
                </a:outerShdw>
                <a:reflection stA="50000" endPos="75000" dist="12700" dir="5400000" sy="-100000" algn="bl" rotWithShape="0"/>
              </a:effectLst>
            </a:endParaRPr>
          </a:p>
        </p:txBody>
      </p:sp>
      <p:pic>
        <p:nvPicPr>
          <p:cNvPr id="4" name="Picture 3" descr="paria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2819400"/>
            <a:ext cx="3886200" cy="323177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prstTxWarp prst="textFadeLeft">
              <a:avLst/>
            </a:prstTxWarp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>
                  <a:solidFill>
                    <a:schemeClr val="accent4"/>
                  </a:solidFill>
                </a:ln>
                <a:solidFill>
                  <a:srgbClr val="008080"/>
                </a:solidFill>
                <a:effectLst>
                  <a:glow rad="101600">
                    <a:srgbClr val="00FFFF">
                      <a:alpha val="75000"/>
                    </a:srgbClr>
                  </a:glow>
                  <a:outerShdw blurRad="50800" dist="38100" dir="2700000" algn="tl" rotWithShape="0">
                    <a:srgbClr val="3366FF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Raconteur</a:t>
            </a:r>
            <a:endParaRPr lang="en-US" b="1" dirty="0">
              <a:ln>
                <a:solidFill>
                  <a:schemeClr val="accent4"/>
                </a:solidFill>
              </a:ln>
              <a:solidFill>
                <a:srgbClr val="008080"/>
              </a:solidFill>
              <a:effectLst>
                <a:glow rad="101600">
                  <a:srgbClr val="00FFFF">
                    <a:alpha val="75000"/>
                  </a:srgbClr>
                </a:glow>
                <a:outerShdw blurRad="50800" dist="38100" dir="2700000" algn="tl" rotWithShape="0">
                  <a:srgbClr val="3366FF">
                    <a:alpha val="43000"/>
                  </a:srgbClr>
                </a:outerShdw>
              </a:effectLst>
              <a:latin typeface="Apple Chancery"/>
              <a:cs typeface="Apple Chancery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>
              <a:buNone/>
            </a:pPr>
            <a:r>
              <a:rPr lang="en-US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00FF00"/>
                </a:solidFill>
                <a:effectLst>
                  <a:outerShdw blurRad="60007" dir="2040000" sy="-30000" kx="-800400" algn="bl">
                    <a:srgbClr val="000000">
                      <a:alpha val="20000"/>
                    </a:srgbClr>
                  </a:outerShdw>
                </a:effectLst>
                <a:latin typeface="Party LET"/>
                <a:cs typeface="Party LET"/>
              </a:rPr>
              <a:t>Nicholas Sparks, is a really good raconteur, his stories make you feel like actually there, </a:t>
            </a:r>
          </a:p>
          <a:p>
            <a:pPr>
              <a:buNone/>
            </a:pPr>
            <a:endParaRPr lang="en-US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rgbClr val="00FF00"/>
              </a:solidFill>
              <a:effectLst>
                <a:outerShdw blurRad="60007" dir="2040000" sy="-30000" kx="-800400" algn="bl">
                  <a:srgbClr val="000000">
                    <a:alpha val="20000"/>
                  </a:srgbClr>
                </a:outerShdw>
              </a:effectLst>
              <a:latin typeface="Party LET"/>
              <a:cs typeface="Party LET"/>
            </a:endParaRPr>
          </a:p>
        </p:txBody>
      </p:sp>
      <p:pic>
        <p:nvPicPr>
          <p:cNvPr id="5" name="Picture 4" descr="racounteu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276600"/>
            <a:ext cx="2819400" cy="32766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8080"/>
          </a:solidFill>
        </p:spPr>
        <p:txBody>
          <a:bodyPr>
            <a:prstTxWarp prst="textCascadeUp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cross"/>
              <a:bevelB w="82550" h="38100" prst="coolSlan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>
                  <a:solidFill>
                    <a:srgbClr val="6666FF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alpha val="75000"/>
                    </a:schemeClr>
                  </a:glow>
                  <a:outerShdw blurRad="50800" dist="38100" dir="2700000" algn="tl" rotWithShape="0">
                    <a:srgbClr val="00FF00">
                      <a:alpha val="43000"/>
                    </a:srgbClr>
                  </a:outerShdw>
                  <a:reflection blurRad="12700" stA="50000" endPos="50000" dist="5000" dir="5400000" sy="-100000" rotWithShape="0"/>
                </a:effectLst>
                <a:latin typeface="BlairMdITC TT-Medium"/>
                <a:cs typeface="BlairMdITC TT-Medium"/>
              </a:rPr>
              <a:t>Skeptic</a:t>
            </a:r>
            <a:endParaRPr lang="en-US" b="1" cap="all" dirty="0">
              <a:ln w="0">
                <a:solidFill>
                  <a:srgbClr val="6666FF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alpha val="75000"/>
                  </a:schemeClr>
                </a:glow>
                <a:outerShdw blurRad="50800" dist="38100" dir="2700000" algn="tl" rotWithShape="0">
                  <a:srgbClr val="00FF00">
                    <a:alpha val="43000"/>
                  </a:srgbClr>
                </a:outerShdw>
                <a:reflection blurRad="12700" stA="50000" endPos="50000" dist="5000" dir="5400000" sy="-100000" rotWithShape="0"/>
              </a:effectLst>
              <a:latin typeface="BlairMdITC TT-Medium"/>
              <a:cs typeface="BlairMdITC TT-Medium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ndwriting - Dakota"/>
                <a:cs typeface="Handwriting - Dakota"/>
              </a:rPr>
              <a:t>Skeptics always put a downer on things.</a:t>
            </a:r>
          </a:p>
          <a:p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andwriting - Dakota"/>
              <a:cs typeface="Handwriting - Dakota"/>
            </a:endParaRPr>
          </a:p>
        </p:txBody>
      </p:sp>
      <p:pic>
        <p:nvPicPr>
          <p:cNvPr id="4" name="Picture 3" descr="skept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124200"/>
            <a:ext cx="3124200" cy="292697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8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300000" rev="21299999"/>
              </a:camera>
              <a:lightRig rig="flat" dir="tl"/>
            </a:scene3d>
            <a:sp3d contourW="19050" prstMaterial="clear">
              <a:bevelT w="50800" h="50800"/>
              <a:bevelB w="38100" h="38100" prst="relaxedInset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baseline="3000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latin typeface="Curlz MT"/>
                <a:cs typeface="Curlz MT"/>
              </a:rPr>
              <a:t/>
            </a:r>
            <a:br>
              <a:rPr lang="en-US" b="1" baseline="3000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latin typeface="Curlz MT"/>
                <a:cs typeface="Curlz MT"/>
              </a:rPr>
            </a:br>
            <a:r>
              <a:rPr lang="en-US" sz="9200" b="1" baseline="30000" dirty="0" smtClean="0">
                <a:ln>
                  <a:solidFill>
                    <a:srgbClr val="FF0000"/>
                  </a:solidFill>
                </a:ln>
                <a:solidFill>
                  <a:srgbClr val="000080"/>
                </a:solidFill>
                <a:effectLst>
                  <a:glow rad="101600">
                    <a:srgbClr val="FFFF00">
                      <a:alpha val="75000"/>
                    </a:srgbClr>
                  </a:glow>
                  <a:outerShdw blurRad="50800" dist="38100" dir="2700000" algn="tl" rotWithShape="0">
                    <a:srgbClr val="80008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  <a:latin typeface="Curlz MT"/>
                <a:cs typeface="Curlz MT"/>
              </a:rPr>
              <a:t>Clandestine</a:t>
            </a:r>
          </a:p>
        </p:txBody>
      </p:sp>
      <p:pic>
        <p:nvPicPr>
          <p:cNvPr id="6" name="Content Placeholder 5" descr="Clandestine.jpg"/>
          <p:cNvPicPr>
            <a:picLocks noGrp="1" noChangeAspect="1"/>
          </p:cNvPicPr>
          <p:nvPr>
            <p:ph idx="1"/>
          </p:nvPr>
        </p:nvPicPr>
        <p:blipFill>
          <a:blip r:embed="rId2"/>
          <a:srcRect t="-30430" b="-30430"/>
          <a:stretch>
            <a:fillRect/>
          </a:stretch>
        </p:blipFill>
        <p:spPr>
          <a:xfrm>
            <a:off x="4885859" y="0"/>
            <a:ext cx="3813174" cy="5697537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381000" y="2147047"/>
            <a:ext cx="3612776" cy="320040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  <a:bevelB w="57150" h="38100" prst="artDeco"/>
            </a:sp3d>
          </a:bodyPr>
          <a:lstStyle/>
          <a:p>
            <a:r>
              <a:rPr lang="en-US" sz="3600" dirty="0" smtClean="0">
                <a:solidFill>
                  <a:srgbClr val="FF0000"/>
                </a:solidFill>
                <a:effectLst>
                  <a:glow rad="101600">
                    <a:schemeClr val="accent5">
                      <a:lumMod val="75000"/>
                      <a:alpha val="75000"/>
                    </a:schemeClr>
                  </a:glow>
                  <a:outerShdw blurRad="50800" dist="38100" dir="2700000" algn="tl" rotWithShape="0">
                    <a:schemeClr val="accent4">
                      <a:alpha val="43000"/>
                    </a:schemeClr>
                  </a:outerShdw>
                  <a:reflection stA="50000" endPos="75000" dist="12700" dir="5400000" sy="-100000" algn="bl" rotWithShape="0"/>
                </a:effectLst>
                <a:latin typeface="Gloucester MT Extra Condensed"/>
                <a:cs typeface="Gloucester MT Extra Condensed"/>
              </a:rPr>
              <a:t>She clandestinely slipped the perfume into her purse, when no one was looking.</a:t>
            </a:r>
            <a:endParaRPr lang="en-US" sz="3600" dirty="0">
              <a:solidFill>
                <a:srgbClr val="FF0000"/>
              </a:solidFill>
              <a:effectLst>
                <a:glow rad="101600">
                  <a:schemeClr val="accent5">
                    <a:lumMod val="75000"/>
                    <a:alpha val="75000"/>
                  </a:schemeClr>
                </a:glow>
                <a:outerShdw blurRad="50800" dist="38100" dir="2700000" algn="tl" rotWithShape="0">
                  <a:schemeClr val="accent4">
                    <a:alpha val="43000"/>
                  </a:schemeClr>
                </a:outerShdw>
                <a:reflection stA="50000" endPos="75000" dist="12700" dir="5400000" sy="-100000" algn="bl" rotWithShape="0"/>
              </a:effectLst>
              <a:latin typeface="Gloucester MT Extra Condensed"/>
              <a:cs typeface="Gloucester MT Extra Condensed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800080"/>
          </a:solidFill>
        </p:spPr>
        <p:txBody>
          <a:bodyPr>
            <a:prstTxWarp prst="textChevron">
              <a:avLst/>
            </a:prstTxWarp>
            <a:scene3d>
              <a:camera prst="orthographicFront"/>
              <a:lightRig rig="threePt" dir="tl">
                <a:rot lat="0" lon="0" rev="14940000"/>
              </a:lightRig>
            </a:scene3d>
            <a:sp3d extrusionH="25400" contourW="8890" prstMaterial="translucentPowder">
              <a:bevelT w="38100" h="31750" prst="cross"/>
              <a:bevelB w="38100" h="3810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>
                  <a:solidFill>
                    <a:srgbClr val="800080"/>
                  </a:solidFill>
                </a:ln>
                <a:solidFill>
                  <a:schemeClr val="accent5"/>
                </a:solidFill>
                <a:effectLst>
                  <a:glow rad="101600">
                    <a:srgbClr val="00FF00">
                      <a:alpha val="75000"/>
                    </a:srgbClr>
                  </a:glow>
                  <a:outerShdw blurRad="60007" dist="200025" dir="15000000" sy="30000" kx="-1800000" algn="bl">
                    <a:srgbClr val="000000">
                      <a:alpha val="32000"/>
                    </a:srgbClr>
                  </a:outerShdw>
                  <a:reflection stA="50000" endPos="75000" dist="12700" dir="5400000" sy="-100000" algn="bl" rotWithShape="0"/>
                </a:effectLst>
                <a:latin typeface="Cooper Black"/>
                <a:cs typeface="Cooper Black"/>
              </a:rPr>
              <a:t>Virtuoso</a:t>
            </a:r>
            <a:endParaRPr lang="en-US" b="1" dirty="0">
              <a:ln w="11430">
                <a:solidFill>
                  <a:srgbClr val="800080"/>
                </a:solidFill>
              </a:ln>
              <a:solidFill>
                <a:schemeClr val="accent5"/>
              </a:solidFill>
              <a:effectLst>
                <a:glow rad="101600">
                  <a:srgbClr val="00FF00">
                    <a:alpha val="75000"/>
                  </a:srgbClr>
                </a:glow>
                <a:outerShdw blurRad="60007" dist="200025" dir="15000000" sy="30000" kx="-1800000" algn="bl">
                  <a:srgbClr val="000000">
                    <a:alpha val="32000"/>
                  </a:srgbClr>
                </a:outerShdw>
                <a:reflection stA="50000" endPos="75000" dist="12700" dir="5400000" sy="-100000" algn="bl" rotWithShape="0"/>
              </a:effectLst>
              <a:latin typeface="Cooper Black"/>
              <a:cs typeface="Cooper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pc="300" dirty="0" smtClean="0">
                <a:ln w="11430" cmpd="sng">
                  <a:solidFill>
                    <a:schemeClr val="accent4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808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63500" dir="13500000" kx="2700000" rotWithShape="0">
                    <a:srgbClr val="FF0080">
                      <a:alpha val="15000"/>
                    </a:srgbClr>
                  </a:outerShdw>
                </a:effectLst>
                <a:latin typeface="Edwardian Script ITC"/>
                <a:cs typeface="Edwardian Script ITC"/>
              </a:rPr>
              <a:t>Virtuosos are very rare these days, with all the technology.</a:t>
            </a:r>
          </a:p>
          <a:p>
            <a:endParaRPr lang="en-US" b="1" spc="300" dirty="0">
              <a:ln w="11430" cmpd="sng">
                <a:solidFill>
                  <a:schemeClr val="accent4">
                    <a:lumMod val="75000"/>
                  </a:schemeClr>
                </a:solidFill>
                <a:prstDash val="solid"/>
                <a:miter lim="800000"/>
              </a:ln>
              <a:solidFill>
                <a:srgbClr val="00808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63500" dir="13500000" kx="2700000" rotWithShape="0">
                  <a:srgbClr val="FF0080">
                    <a:alpha val="15000"/>
                  </a:srgbClr>
                </a:outerShdw>
              </a:effectLst>
              <a:latin typeface="Edwardian Script ITC"/>
              <a:cs typeface="Edwardian Script ITC"/>
            </a:endParaRPr>
          </a:p>
        </p:txBody>
      </p:sp>
      <p:pic>
        <p:nvPicPr>
          <p:cNvPr id="4" name="Picture 3" descr="Virtuos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2895600"/>
            <a:ext cx="2324100" cy="34925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prstTxWarp prst="textCanDown">
              <a:avLst/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harcoal CY"/>
                <a:cs typeface="Charcoal CY"/>
              </a:rPr>
              <a:t>Extraneous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harcoal CY"/>
              <a:cs typeface="Charcoal CY"/>
            </a:endParaRPr>
          </a:p>
        </p:txBody>
      </p:sp>
      <p:pic>
        <p:nvPicPr>
          <p:cNvPr id="6" name="Picture Placeholder 5" descr="extraneou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46704" b="-46704"/>
          <a:stretch>
            <a:fillRect/>
          </a:stretch>
        </p:blipFill>
        <p:spPr>
          <a:xfrm>
            <a:off x="4873625" y="228600"/>
            <a:ext cx="3813175" cy="5697538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8080"/>
                  </a:solidFill>
                </a:ln>
                <a:solidFill>
                  <a:srgbClr val="00FF80"/>
                </a:solidFill>
                <a:effectLst>
                  <a:glow rad="101600">
                    <a:srgbClr val="FFFF00">
                      <a:alpha val="75000"/>
                    </a:srgbClr>
                  </a:glow>
                  <a:outerShdw blurRad="50800" dist="38100" dir="2700000" algn="tl" rotWithShape="0">
                    <a:srgbClr val="800080">
                      <a:alpha val="43000"/>
                    </a:srgbClr>
                  </a:outerShdw>
                </a:effectLst>
                <a:latin typeface="Lucida Handwriting"/>
                <a:cs typeface="Lucida Handwriting"/>
              </a:rPr>
              <a:t>In the middle of her presentation, she asked the teacher the most extraneous question, she asked to go to the bathroom in the middle of presenting her project</a:t>
            </a:r>
            <a:endParaRPr lang="en-US" dirty="0">
              <a:ln>
                <a:solidFill>
                  <a:srgbClr val="008080"/>
                </a:solidFill>
              </a:ln>
              <a:solidFill>
                <a:srgbClr val="00FF80"/>
              </a:solidFill>
              <a:effectLst>
                <a:glow rad="101600">
                  <a:srgbClr val="FFFF00">
                    <a:alpha val="75000"/>
                  </a:srgbClr>
                </a:glow>
                <a:outerShdw blurRad="50800" dist="38100" dir="2700000" algn="tl" rotWithShape="0">
                  <a:srgbClr val="800080">
                    <a:alpha val="43000"/>
                  </a:srgbClr>
                </a:outerShdw>
              </a:effectLst>
              <a:latin typeface="Lucida Handwriting"/>
              <a:cs typeface="Lucida Handwriting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prstTxWarp prst="textTriangle">
              <a:avLst/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Incidental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Picture Placeholder 4" descr="Incidental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26426" b="-2642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145792"/>
            <a:ext cx="3613792" cy="3222625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The fact that my friend dyes her hair, is just incidental.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prstTxWarp prst="textWave2">
              <a:avLst/>
            </a:prstTxWarp>
            <a:scene3d>
              <a:camera prst="isometricTopUp">
                <a:rot lat="0" lon="0" rev="0"/>
              </a:camera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alpha val="75000"/>
                    </a:schemeClr>
                  </a:glow>
                  <a:reflection blurRad="12700" stA="50000" endPos="50000" dist="5000" dir="5400000" sy="-100000" rotWithShape="0"/>
                </a:effectLst>
                <a:latin typeface="Silom"/>
                <a:cs typeface="Silom"/>
              </a:rPr>
              <a:t>Frivolous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alpha val="75000"/>
                  </a:schemeClr>
                </a:glow>
                <a:reflection blurRad="12700" stA="50000" endPos="50000" dist="5000" dir="5400000" sy="-100000" rotWithShape="0"/>
              </a:effectLst>
              <a:latin typeface="Silom"/>
              <a:cs typeface="Silom"/>
            </a:endParaRPr>
          </a:p>
        </p:txBody>
      </p:sp>
      <p:pic>
        <p:nvPicPr>
          <p:cNvPr id="10" name="Picture Placeholder 9" descr="frivolou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31311" b="-31311"/>
          <a:stretch>
            <a:fillRect/>
          </a:stretch>
        </p:blipFill>
        <p:spPr/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 have more important things to do, than to worry about frivolous things.</a:t>
            </a:r>
            <a:endParaRPr lang="en-US" sz="2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prstTxWarp prst="textCurveDown">
              <a:avLst/>
            </a:prstTxWarp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badi MT Condensed Extra Bold"/>
                <a:cs typeface="Abadi MT Condensed Extra Bold"/>
              </a:rPr>
              <a:t>Inconsequential</a:t>
            </a:r>
            <a:endParaRPr lang="en-US" dirty="0">
              <a:solidFill>
                <a:srgbClr val="FFFF00"/>
              </a:solidFill>
              <a:latin typeface="Abadi MT Condensed Extra Bold"/>
              <a:cs typeface="Abadi MT Condensed Extra Bold"/>
            </a:endParaRPr>
          </a:p>
        </p:txBody>
      </p:sp>
      <p:pic>
        <p:nvPicPr>
          <p:cNvPr id="5" name="Picture Placeholder 4" descr="Makeup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38490" b="-3849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yuthaya"/>
                <a:cs typeface="Ayuthaya"/>
              </a:rPr>
              <a:t>What kind of shampoo you use is inconsequential.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prstTxWarp prst="textTriangleInverted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ill Sans Ultra Bold"/>
                <a:cs typeface="Gill Sans Ultra Bold"/>
              </a:rPr>
              <a:t>Irrelevant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ill Sans Ultra Bold"/>
              <a:cs typeface="Gill Sans Ultra Bold"/>
            </a:endParaRPr>
          </a:p>
        </p:txBody>
      </p:sp>
      <p:pic>
        <p:nvPicPr>
          <p:cNvPr id="5" name="Picture Placeholder 4" descr="irrelevan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49740" b="-4974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Gloucester MT Extra Condensed"/>
                <a:cs typeface="Gloucester MT Extra Condensed"/>
              </a:rPr>
              <a:t>What you had for dinner is completely irrelevant to your math homework.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prstTxWarp prst="textChevronInverted">
              <a:avLst/>
            </a:prstTxWarp>
          </a:bodyPr>
          <a:lstStyle/>
          <a:p>
            <a:r>
              <a:rPr lang="en-US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Trivial</a:t>
            </a:r>
            <a:endParaRPr lang="en-US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569211" y="3092870"/>
            <a:ext cx="7570787" cy="428961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In my opinion algebra is trivial, your never going to have to find x in real life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Trivi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798" y="3429000"/>
            <a:ext cx="3962400" cy="3100578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3612822" cy="153619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prstTxWarp prst="textCurveDown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auhaus 93"/>
                <a:cs typeface="Bauhaus 93"/>
              </a:rPr>
              <a:t>Peripheral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auhaus 93"/>
              <a:cs typeface="Bauhaus 93"/>
            </a:endParaRPr>
          </a:p>
        </p:txBody>
      </p:sp>
      <p:pic>
        <p:nvPicPr>
          <p:cNvPr id="5" name="Picture Placeholder 4" descr="peripheral.g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80800" b="-8080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0030" y="2438400"/>
            <a:ext cx="3613792" cy="3222625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808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rush Script MT Italic"/>
                <a:cs typeface="Brush Script MT Italic"/>
              </a:rPr>
              <a:t>Cleaning her room was peripheral to her big report.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Brush Script MT Italic"/>
              <a:cs typeface="Brush Script MT Italic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984" y="381000"/>
            <a:ext cx="3201416" cy="1536192"/>
          </a:xfrm>
        </p:spPr>
        <p:txBody>
          <a:bodyPr>
            <a:prstTxWarp prst="textSlantUp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Britannic Bold"/>
              </a:rPr>
              <a:t>Negligible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Britannic Bold"/>
            </a:endParaRPr>
          </a:p>
        </p:txBody>
      </p:sp>
      <p:pic>
        <p:nvPicPr>
          <p:cNvPr id="5" name="Picture Placeholder 4" descr="negligibl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12511" b="-1251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800" dirty="0" smtClean="0">
                <a:solidFill>
                  <a:srgbClr val="800080"/>
                </a:solidFill>
                <a:latin typeface="Handwriting - Dakota"/>
                <a:cs typeface="Handwriting - Dakota"/>
              </a:rPr>
              <a:t>He caught such a negligible fish he didn’t even bother mentioning it.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3383206" cy="153619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prstTxWarp prst="textWave4">
              <a:avLst/>
            </a:prstTxWarp>
            <a:scene3d>
              <a:camera prst="orthographicFront"/>
              <a:lightRig rig="glow" dir="t">
                <a:rot lat="0" lon="0" rev="3600000"/>
              </a:lightRig>
            </a:scene3d>
            <a:sp3d extrusionH="57150" prstMaterial="softEdge">
              <a:bevelT w="29210" h="16510" prst="riblet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b="1" dirty="0" smtClean="0">
                <a:ln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Superficial</a:t>
            </a:r>
            <a:endParaRPr lang="en-US" b="1" dirty="0">
              <a:ln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" name="Picture Placeholder 4" descr="Superficial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5744" b="-574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8000FF"/>
                </a:solidFill>
                <a:effectLst>
                  <a:glow rad="101600">
                    <a:schemeClr val="accent1">
                      <a:alpha val="75000"/>
                    </a:schemeClr>
                  </a:glow>
                </a:effectLst>
              </a:rPr>
              <a:t>People need to learn to look past superficial things and look inside and see what really matters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glow rad="101600">
                    <a:schemeClr val="accent1">
                      <a:alpha val="75000"/>
                    </a:schemeClr>
                  </a:glow>
                </a:effectLst>
              </a:rPr>
              <a:t>.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FF00"/>
              </a:solidFill>
              <a:effectLst>
                <a:glow rad="101600">
                  <a:schemeClr val="accent1">
                    <a:alpha val="7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0341"/>
            <a:ext cx="7570787" cy="1411941"/>
          </a:xfrm>
          <a:effectLst>
            <a:glow rad="101600">
              <a:srgbClr val="FF0000">
                <a:alpha val="75000"/>
              </a:srgbClr>
            </a:glow>
            <a:outerShdw blurRad="50800" dist="38100" dir="2700000" algn="tl" rotWithShape="0">
              <a:srgbClr val="00FFFF">
                <a:alpha val="43000"/>
              </a:srgbClr>
            </a:outerShdw>
            <a:reflection stA="50000" endPos="75000" dist="12700" dir="5400000" sy="-100000" algn="bl" rotWithShape="0"/>
          </a:effectLst>
          <a:scene3d>
            <a:camera prst="isometricOffAxis2Top">
              <a:rot lat="18336729" lon="3486005" rev="17913525"/>
            </a:camera>
            <a:lightRig rig="soft" dir="tl">
              <a:rot lat="0" lon="0" rev="0"/>
            </a:lightRig>
          </a:scene3d>
          <a:sp3d>
            <a:bevelT prst="angle"/>
            <a:bevelB prst="slope"/>
          </a:sp3d>
        </p:spPr>
        <p:txBody>
          <a:bodyPr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8000" b="1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alpha val="75000"/>
                    </a:schemeClr>
                  </a:glow>
                  <a:outerShdw blurRad="76200" dist="50800" dir="5400000" algn="tl" rotWithShape="0">
                    <a:srgbClr val="FF0000">
                      <a:alpha val="65000"/>
                    </a:srgbClr>
                  </a:outerShdw>
                </a:effectLst>
                <a:latin typeface="Marker Felt"/>
                <a:cs typeface="Marker Felt"/>
              </a:rPr>
              <a:t>Covert</a:t>
            </a:r>
            <a:endParaRPr lang="en-US" sz="8000" b="1" spc="50" baseline="300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alpha val="75000"/>
                  </a:schemeClr>
                </a:glow>
                <a:outerShdw blurRad="76200" dist="50800" dir="5400000" algn="tl" rotWithShape="0">
                  <a:srgbClr val="FF0000">
                    <a:alpha val="65000"/>
                  </a:srgbClr>
                </a:outerShdw>
              </a:effectLst>
              <a:latin typeface="Marker Felt"/>
              <a:cs typeface="Marker Fe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452282"/>
            <a:ext cx="8382000" cy="494851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dirty="0" smtClean="0">
                <a:ln w="12700">
                  <a:solidFill>
                    <a:srgbClr val="FF0080"/>
                  </a:solidFill>
                  <a:prstDash val="solid"/>
                </a:ln>
                <a:solidFill>
                  <a:schemeClr val="accent4"/>
                </a:solidFill>
                <a:effectLst>
                  <a:glow rad="101600">
                    <a:srgbClr val="80FF00">
                      <a:alpha val="75000"/>
                    </a:srgbClr>
                  </a:glow>
                  <a:outerShdw blurRad="50800" dist="50800" dir="16200000" algn="tl" rotWithShape="0">
                    <a:srgbClr val="FF0000">
                      <a:alpha val="0"/>
                    </a:srgbClr>
                  </a:outerShdw>
                </a:effectLst>
                <a:latin typeface="Chalkboard"/>
                <a:cs typeface="Chalkboard"/>
              </a:rPr>
              <a:t>The spy was on a covert operation, to find out if Korea was making nuclear weapons.</a:t>
            </a:r>
          </a:p>
          <a:p>
            <a:endParaRPr lang="en-US" b="1" cap="all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4"/>
              </a:solidFill>
              <a:effectLst>
                <a:glow rad="101600">
                  <a:srgbClr val="FF0080">
                    <a:alpha val="75000"/>
                  </a:srgbClr>
                </a:glow>
                <a:outerShdw blurRad="50800" dist="50800" dir="11580000" algn="tl" rotWithShape="0">
                  <a:srgbClr val="80FF00">
                    <a:alpha val="99000"/>
                  </a:srgbClr>
                </a:outerShdw>
                <a:reflection blurRad="10000" stA="55000" endPos="48000" dist="500" dir="5400000" sy="-100000" algn="bl" rotWithShape="0"/>
              </a:effectLst>
              <a:latin typeface="Chalkboard"/>
              <a:cs typeface="Chalkboard"/>
            </a:endParaRPr>
          </a:p>
        </p:txBody>
      </p:sp>
      <p:pic>
        <p:nvPicPr>
          <p:cNvPr id="6" name="Picture 5" descr="cove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162" y="2743200"/>
            <a:ext cx="6456500" cy="36576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prstTxWarp prst="textStop">
              <a:avLst/>
            </a:prstTxWarp>
          </a:bodyPr>
          <a:lstStyle/>
          <a:p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Trifling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Placeholder 4" descr="Trifling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2054" r="-205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One person’s trifling items, might be another person’s treasure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Acute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Placeholder 4" descr="Acut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24709" b="-24709"/>
          <a:stretch>
            <a:fillRect/>
          </a:stretch>
        </p:blipFill>
        <p:spPr>
          <a:xfrm>
            <a:off x="4800600" y="381000"/>
            <a:ext cx="3813175" cy="569753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0800000" flipV="1">
            <a:off x="0" y="3429000"/>
            <a:ext cx="4114800" cy="2362200"/>
          </a:xfrm>
        </p:spPr>
        <p:txBody>
          <a:bodyPr>
            <a:normAutofit/>
          </a:bodyPr>
          <a:lstStyle/>
          <a:p>
            <a:r>
              <a:rPr lang="en-US" sz="28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lackmoor LET"/>
                <a:cs typeface="Blackmoor LET"/>
              </a:rPr>
              <a:t>The pain in her side was acute.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rush Script MT Italic"/>
                <a:cs typeface="Brush Script MT Italic"/>
              </a:rPr>
              <a:t>.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Brush Script MT Italic"/>
              <a:cs typeface="Brush Script MT Italic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prstTxWarp prst="textArchDownPour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/>
                <a:cs typeface="Cooper Black"/>
              </a:rPr>
              <a:t>Astute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oper Black"/>
              <a:cs typeface="Cooper Black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n w="900" cmpd="sng">
                  <a:solidFill>
                    <a:srgbClr val="FF0080">
                      <a:alpha val="55000"/>
                    </a:srgb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101600" dist="76200" dir="5400000">
                    <a:srgbClr val="FF0080">
                      <a:alpha val="74000"/>
                    </a:srgbClr>
                  </a:innerShdw>
                </a:effectLst>
              </a:rPr>
              <a:t>The girl was astute and made everybody see the good in the sticky situation they were in.</a:t>
            </a:r>
            <a:endParaRPr lang="en-US" sz="2800" b="1" dirty="0">
              <a:ln w="900" cmpd="sng">
                <a:solidFill>
                  <a:srgbClr val="FF0080">
                    <a:alpha val="55000"/>
                  </a:srgb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innerShdw blurRad="101600" dist="76200" dir="5400000">
                  <a:srgbClr val="FF0080">
                    <a:alpha val="74000"/>
                  </a:srgbClr>
                </a:innerShdw>
              </a:effectLst>
            </a:endParaRPr>
          </a:p>
        </p:txBody>
      </p:sp>
      <p:pic>
        <p:nvPicPr>
          <p:cNvPr id="7" name="Picture Placeholder 6" descr="astut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2604" b="-2604"/>
          <a:stretch>
            <a:fillRect/>
          </a:stretch>
        </p:blipFill>
        <p:spPr/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prstTxWarp prst="textChevronInverted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Petty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Placeholder 4" descr="petty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74514" b="-7451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petty officer forgot to lock the cell door, and the prisoner escaped.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-1" y="0"/>
            <a:ext cx="3993776" cy="1828799"/>
          </a:xfrm>
        </p:spPr>
        <p:txBody>
          <a:bodyPr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Krungthep"/>
                <a:cs typeface="Krungthep"/>
              </a:rPr>
              <a:t>Discerning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Krungthep"/>
              <a:cs typeface="Krungthep"/>
            </a:endParaRPr>
          </a:p>
        </p:txBody>
      </p:sp>
      <p:pic>
        <p:nvPicPr>
          <p:cNvPr id="7" name="Picture Placeholder 6" descr="discerning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28104" b="-2810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prstTxWarp prst="textNoShape">
              <a:avLst/>
            </a:prstTxWarp>
            <a:normAutofit/>
          </a:bodyPr>
          <a:lstStyle/>
          <a:p>
            <a:r>
              <a:rPr lang="en-US" sz="2800" dirty="0" smtClean="0">
                <a:ln>
                  <a:solidFill>
                    <a:srgbClr val="FF0080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accent5">
                      <a:lumMod val="50000"/>
                      <a:alpha val="43000"/>
                    </a:schemeClr>
                  </a:outerShdw>
                </a:effectLst>
                <a:latin typeface="Colonna MT"/>
                <a:cs typeface="Colonna MT"/>
              </a:rPr>
              <a:t>Even though he was really mad, he was discerning and didn’t do or say anything.</a:t>
            </a:r>
            <a:endParaRPr lang="en-US" sz="2800" dirty="0">
              <a:ln>
                <a:solidFill>
                  <a:srgbClr val="FF0080"/>
                </a:solidFill>
              </a:ln>
              <a:solidFill>
                <a:schemeClr val="accent5">
                  <a:lumMod val="50000"/>
                </a:schemeClr>
              </a:solidFill>
              <a:effectLst>
                <a:outerShdw blurRad="50800" dist="38100" dir="2700000" algn="tl" rotWithShape="0">
                  <a:schemeClr val="accent5">
                    <a:lumMod val="50000"/>
                    <a:alpha val="43000"/>
                  </a:schemeClr>
                </a:outerShdw>
              </a:effectLst>
              <a:latin typeface="Colonna MT"/>
              <a:cs typeface="Colonna MT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prstTxWarp prst="textSlantDown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solidFill>
                  <a:srgbClr val="00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aettenschweiler"/>
                <a:cs typeface="Haettenschweiler"/>
              </a:rPr>
              <a:t>Erudite</a:t>
            </a:r>
            <a:endParaRPr lang="en-US" b="1" spc="50" dirty="0">
              <a:ln w="11430"/>
              <a:solidFill>
                <a:srgbClr val="00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aettenschweiler"/>
              <a:cs typeface="Haettenschweiler"/>
            </a:endParaRPr>
          </a:p>
        </p:txBody>
      </p:sp>
      <p:pic>
        <p:nvPicPr>
          <p:cNvPr id="5" name="Picture Placeholder 4" descr="erudit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37280" b="-3728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chemeClr val="accent5">
                      <a:alpha val="40000"/>
                    </a:schemeClr>
                  </a:outerShdw>
                </a:effectLst>
                <a:latin typeface="Monaco"/>
                <a:cs typeface="Monaco"/>
              </a:rPr>
              <a:t>Jesus is erudite, the Bible is filled with his teachings.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chemeClr val="accent5">
                    <a:alpha val="40000"/>
                  </a:schemeClr>
                </a:outerShdw>
              </a:effectLst>
              <a:latin typeface="Monaco"/>
              <a:cs typeface="Monaco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prstTxWarp prst="textCascadeDown">
              <a:avLst/>
            </a:prstTxWarp>
          </a:bodyPr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tencil"/>
                <a:cs typeface="Stencil"/>
              </a:rPr>
              <a:t>Incisive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Stencil"/>
              <a:cs typeface="Stencil"/>
            </a:endParaRPr>
          </a:p>
        </p:txBody>
      </p:sp>
      <p:pic>
        <p:nvPicPr>
          <p:cNvPr id="5" name="Picture Placeholder 4" descr="incisiv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49740" b="-4974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utura Condensed"/>
                <a:cs typeface="Futura Condensed"/>
              </a:rPr>
              <a:t>Her incisive instincts helped her solve the problem.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utura Condensed"/>
              <a:cs typeface="Futura Condensed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prstTxWarp prst="textStop">
              <a:avLst/>
            </a:prstTxWarp>
          </a:bodyPr>
          <a:lstStyle/>
          <a:p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Ingenious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Picture Placeholder 4" descr="ingeniou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5959" b="-5959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Judicious</a:t>
            </a:r>
            <a:endParaRPr lang="en-US" dirty="0"/>
          </a:p>
        </p:txBody>
      </p:sp>
      <p:pic>
        <p:nvPicPr>
          <p:cNvPr id="5" name="Picture Placeholder 4" descr="Judiciou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8522" b="-852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Judges have to be very judicious and not be biased.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prstTxWarp prst="textArchDownPour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hardEdge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pple Casual"/>
                <a:cs typeface="Apple Casual"/>
              </a:rPr>
              <a:t>Perspicuous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pple Casual"/>
              <a:cs typeface="Apple Casual"/>
            </a:endParaRPr>
          </a:p>
        </p:txBody>
      </p:sp>
      <p:pic>
        <p:nvPicPr>
          <p:cNvPr id="5" name="Picture Placeholder 4" descr="Perspicuou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45838" b="-4583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radley Hand ITC TT-Bold"/>
                <a:cs typeface="Bradley Hand ITC TT-Bold"/>
              </a:rPr>
              <a:t>The assignment was perspicuous, after the teacher explained </a:t>
            </a:r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ITC TT-Bold"/>
                <a:cs typeface="Bradley Hand ITC TT-Bold"/>
              </a:rPr>
              <a:t>it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glow rad="101600">
              <a:srgbClr val="FFFF00">
                <a:alpha val="75000"/>
              </a:srgbClr>
            </a:glow>
            <a:outerShdw blurRad="50800" dist="38100" dir="2700000" algn="tl" rotWithShape="0">
              <a:srgbClr val="6DE036">
                <a:alpha val="99000"/>
              </a:srgbClr>
            </a:outerShdw>
            <a:reflection stA="50000" endPos="75000" dist="12700" dir="5400000" sy="-100000" algn="bl" rotWithShape="0"/>
          </a:effectLst>
          <a:scene3d>
            <a:camera prst="orthographicFront">
              <a:rot lat="0" lon="0" rev="300000"/>
            </a:camera>
            <a:lightRig rig="soft" dir="t">
              <a:rot lat="0" lon="0" rev="10800000"/>
            </a:lightRig>
          </a:scene3d>
          <a:sp3d>
            <a:bevelT w="139700" prst="cross"/>
            <a:bevelB w="114300" prst="artDeco"/>
          </a:sp3d>
        </p:spPr>
        <p:txBody>
          <a:bodyPr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00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Princetown LET"/>
                <a:cs typeface="Princetown LET"/>
              </a:rPr>
              <a:t>Furtive</a:t>
            </a:r>
            <a:endParaRPr lang="en-US" b="1" spc="150" dirty="0">
              <a:ln w="11430"/>
              <a:solidFill>
                <a:srgbClr val="00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Princetown LET"/>
              <a:cs typeface="Princetown LE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92162" y="2057400"/>
            <a:ext cx="7570787" cy="4800600"/>
          </a:xfrm>
          <a:effectLst>
            <a:glow rad="101600">
              <a:srgbClr val="66FFCC">
                <a:alpha val="75000"/>
              </a:srgbClr>
            </a:glow>
            <a:outerShdw blurRad="50800" dist="38100" dir="2700000" algn="tl" rotWithShape="0">
              <a:srgbClr val="0080FF">
                <a:alpha val="43000"/>
              </a:srgbClr>
            </a:outerShdw>
            <a:reflection stA="50000" endPos="75000" dist="12700" dir="5400000" sy="-100000" algn="bl" rotWithShape="0"/>
          </a:effectLst>
          <a:scene3d>
            <a:camera prst="orthographicFront">
              <a:rot lat="21299996" lon="0" rev="0"/>
            </a:camera>
            <a:lightRig rig="threePt" dir="t"/>
          </a:scene3d>
          <a:sp3d>
            <a:bevelT prst="relaxedInset"/>
            <a:bevelB prst="convex"/>
          </a:sp3d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atura MT Script Capitals"/>
                <a:cs typeface="Matura MT Script Capitals"/>
              </a:rPr>
              <a:t>After she broke her glued it it. back together, so no one would ever know she broke it.</a:t>
            </a:r>
          </a:p>
        </p:txBody>
      </p:sp>
      <p:sp>
        <p:nvSpPr>
          <p:cNvPr id="7" name="Rectangle 6"/>
          <p:cNvSpPr/>
          <p:nvPr/>
        </p:nvSpPr>
        <p:spPr>
          <a:xfrm>
            <a:off x="-1852613" y="-2996116"/>
            <a:ext cx="2286001" cy="117262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defTabSz="914400">
              <a:spcBef>
                <a:spcPts val="2400"/>
              </a:spcBef>
              <a:buClr>
                <a:srgbClr val="8C73D0">
                  <a:lumMod val="60000"/>
                  <a:lumOff val="40000"/>
                </a:srgbClr>
              </a:buClr>
            </a:pPr>
            <a:r>
              <a:rPr lang="en-US" sz="2800" b="1" cap="all" dirty="0" smtClean="0">
                <a:ln/>
                <a:solidFill>
                  <a:srgbClr val="8C73D0"/>
                </a:solidFill>
                <a:effectLst>
                  <a:outerShdw blurRad="19685" dist="12700" dir="5400000" algn="tl" rotWithShape="0">
                    <a:srgbClr val="8C73D0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Matura MT Script Capitals"/>
                <a:cs typeface="Matura MT Script Capitals"/>
              </a:rPr>
              <a:t>After she broke her mom’s favorite glass, she furtively glued it back together, so no one would ever know she broke it. </a:t>
            </a:r>
          </a:p>
        </p:txBody>
      </p:sp>
      <p:pic>
        <p:nvPicPr>
          <p:cNvPr id="8" name="Picture 7" descr="Adam and Eve hiding from Go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429000"/>
            <a:ext cx="3657600" cy="2827594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3612822" cy="1536192"/>
          </a:xfrm>
        </p:spPr>
        <p:txBody>
          <a:bodyPr>
            <a:prstTxWarp prst="textTriangleInverted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Prudent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Placeholder 4" descr="Pruden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49457" b="-49457"/>
          <a:stretch>
            <a:fillRect/>
          </a:stretch>
        </p:blipFill>
        <p:spPr>
          <a:xfrm>
            <a:off x="5181600" y="-638970"/>
            <a:ext cx="3813175" cy="569753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Albert Einstein was a very prudent man.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badi MT Condensed Extra Bold"/>
                <a:cs typeface="Abadi MT Condensed Extra Bold"/>
              </a:rPr>
              <a:t>Sagacious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badi MT Condensed Extra Bold"/>
              <a:cs typeface="Abadi MT Condensed Extra Bold"/>
            </a:endParaRPr>
          </a:p>
        </p:txBody>
      </p:sp>
      <p:pic>
        <p:nvPicPr>
          <p:cNvPr id="5" name="Picture Placeholder 4" descr="Sagaciou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64746" b="-6474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merican Typewriter"/>
                <a:cs typeface="American Typewriter"/>
              </a:rPr>
              <a:t>She is sagacious at choosing boyfriends.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merican Typewriter"/>
              <a:cs typeface="American Typewriter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984" y="381000"/>
            <a:ext cx="3612822" cy="1536192"/>
          </a:xfrm>
        </p:spPr>
        <p:txBody>
          <a:bodyPr>
            <a:prstTxWarp prst="textChevron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auhaus 93"/>
                <a:cs typeface="Bauhaus 93"/>
              </a:rPr>
              <a:t>Savvy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auhaus 93"/>
              <a:cs typeface="Bauhaus 93"/>
            </a:endParaRPr>
          </a:p>
        </p:txBody>
      </p:sp>
      <p:pic>
        <p:nvPicPr>
          <p:cNvPr id="5" name="Picture Placeholder 4" descr="savvy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33519" b="-33519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She used her savvy skills to get a promotion.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Acrid</a:t>
            </a:r>
            <a:endParaRPr lang="en-US" dirty="0"/>
          </a:p>
        </p:txBody>
      </p:sp>
      <p:pic>
        <p:nvPicPr>
          <p:cNvPr id="5" name="Picture Placeholder 4" descr="Acrid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35381" b="-3538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When she took a sip of the acrid coffee, she immediately spit it out.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Arid</a:t>
            </a:r>
            <a:endParaRPr lang="en-US" dirty="0"/>
          </a:p>
        </p:txBody>
      </p:sp>
      <p:pic>
        <p:nvPicPr>
          <p:cNvPr id="5" name="Picture Placeholder 4" descr="arid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56252" b="-5625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She was so thirsty her throat was arid.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Aesthetic</a:t>
            </a:r>
            <a:endParaRPr lang="en-US" dirty="0"/>
          </a:p>
        </p:txBody>
      </p:sp>
      <p:pic>
        <p:nvPicPr>
          <p:cNvPr id="5" name="Picture Placeholder 4" descr="Aesthetic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29506" b="-2950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She wants to something aesthetic when she grows up.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Atheistic </a:t>
            </a:r>
            <a:endParaRPr lang="en-US" dirty="0"/>
          </a:p>
        </p:txBody>
      </p:sp>
      <p:pic>
        <p:nvPicPr>
          <p:cNvPr id="5" name="Picture Placeholder 4" descr="Atheistic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49740" b="-4974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Atheistic people confuse me.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Ambiguous</a:t>
            </a:r>
            <a:endParaRPr lang="en-US" dirty="0"/>
          </a:p>
        </p:txBody>
      </p:sp>
      <p:pic>
        <p:nvPicPr>
          <p:cNvPr id="5" name="Picture Placeholder 4" descr="Ambiguou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129301" b="-1293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Acute is an ambiguous word.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Ambivalent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 am ambivalent about graduating.</a:t>
            </a:r>
            <a:endParaRPr lang="en-US" dirty="0"/>
          </a:p>
        </p:txBody>
      </p:sp>
      <p:pic>
        <p:nvPicPr>
          <p:cNvPr id="7" name="Picture Placeholder 6" descr="ambivalen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98947" b="-98947"/>
          <a:stretch>
            <a:fillRect/>
          </a:stretch>
        </p:blipFill>
        <p:spPr/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Coalesce</a:t>
            </a:r>
            <a:endParaRPr lang="en-US" dirty="0"/>
          </a:p>
        </p:txBody>
      </p:sp>
      <p:pic>
        <p:nvPicPr>
          <p:cNvPr id="5" name="Picture Placeholder 4" descr="Coalesc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19041" b="-1904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 have found out that it is possible for two people to be in love so much that they coalesce.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0341"/>
            <a:ext cx="7570787" cy="1411941"/>
          </a:xfrm>
          <a:effectLst>
            <a:glow rad="101600">
              <a:srgbClr val="FF0000">
                <a:alpha val="75000"/>
              </a:srgbClr>
            </a:glow>
            <a:outerShdw blurRad="50800" dist="38100" dir="2700000" algn="tl" rotWithShape="0">
              <a:srgbClr val="6EDC2D">
                <a:alpha val="99000"/>
              </a:srgbClr>
            </a:outerShdw>
            <a:reflection stA="50000" endPos="75000" dist="12700" dir="5400000" sy="-100000" algn="bl" rotWithShape="0"/>
          </a:effectLst>
          <a:scene3d>
            <a:camera prst="orthographicFront">
              <a:rot lat="21004602" lon="21247176" rev="606866"/>
            </a:camera>
            <a:lightRig rig="threePt" dir="t"/>
          </a:scene3d>
          <a:sp3d>
            <a:bevelT prst="relaxedInset"/>
            <a:bevelB w="152400" h="50800" prst="softRound"/>
          </a:sp3d>
        </p:spPr>
        <p:txBody>
          <a:bodyPr vert="horz"/>
          <a:lstStyle/>
          <a:p>
            <a:r>
              <a:rPr lang="en-US" dirty="0" smtClean="0">
                <a:solidFill>
                  <a:srgbClr val="0080FF"/>
                </a:solidFill>
                <a:effectLst>
                  <a:outerShdw blurRad="50800" dist="38100" dir="1200000">
                    <a:srgbClr val="FF0000">
                      <a:alpha val="43000"/>
                    </a:srgbClr>
                  </a:outerShdw>
                </a:effectLst>
                <a:latin typeface="Bradley Hand ITC TT-Bold"/>
                <a:cs typeface="Bradley Hand ITC TT-Bold"/>
              </a:rPr>
              <a:t>Sly</a:t>
            </a:r>
            <a:endParaRPr lang="en-US" dirty="0">
              <a:solidFill>
                <a:srgbClr val="0080FF"/>
              </a:solidFill>
              <a:effectLst>
                <a:outerShdw blurRad="50800" dist="38100" dir="1200000">
                  <a:srgbClr val="FF0000">
                    <a:alpha val="43000"/>
                  </a:srgbClr>
                </a:outerShdw>
              </a:effectLst>
              <a:latin typeface="Bradley Hand ITC TT-Bold"/>
              <a:cs typeface="Bradley Hand ITC TT-Bold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effectLst>
            <a:glow rad="101600">
              <a:srgbClr val="FF0080">
                <a:alpha val="75000"/>
              </a:srgbClr>
            </a:glow>
            <a:outerShdw blurRad="50800" dist="38100" dir="2700000" algn="tl" rotWithShape="0">
              <a:schemeClr val="accent4">
                <a:alpha val="43000"/>
              </a:schemeClr>
            </a:outerShdw>
          </a:effectLst>
          <a:scene3d>
            <a:camera prst="orthographicFront">
              <a:rot lat="0" lon="300000" rev="0"/>
            </a:camera>
            <a:lightRig rig="threePt" dir="t"/>
          </a:scene3d>
          <a:sp3d>
            <a:bevelT w="114300" prst="hardEdge"/>
            <a:bevelB w="101600" prst="riblet"/>
          </a:sp3d>
        </p:spPr>
        <p:txBody>
          <a:bodyPr/>
          <a:lstStyle/>
          <a:p>
            <a:r>
              <a:rPr lang="en-US" dirty="0" smtClean="0">
                <a:solidFill>
                  <a:srgbClr val="66FFCC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  <a:latin typeface="Chalkduster"/>
                <a:cs typeface="Chalkduster"/>
              </a:rPr>
              <a:t>The banker was so sly, no one even suspected him as the bank robber.</a:t>
            </a:r>
            <a:endParaRPr lang="en-US" dirty="0">
              <a:solidFill>
                <a:srgbClr val="66FFCC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  <a:reflection stA="50000" endPos="75000" dist="12700" dir="5400000" sy="-100000" algn="bl" rotWithShape="0"/>
              </a:effectLst>
              <a:latin typeface="Chalkduster"/>
              <a:cs typeface="Chalkduster"/>
            </a:endParaRPr>
          </a:p>
        </p:txBody>
      </p:sp>
      <p:pic>
        <p:nvPicPr>
          <p:cNvPr id="6" name="Picture 5" descr="sl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429000"/>
            <a:ext cx="5334000" cy="3124200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Convalesce</a:t>
            </a:r>
            <a:endParaRPr lang="en-US" dirty="0"/>
          </a:p>
        </p:txBody>
      </p:sp>
      <p:pic>
        <p:nvPicPr>
          <p:cNvPr id="5" name="Picture Placeholder 4" descr="Convalesc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24709" b="-24709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She had to take a few weeks off to convalesce after her surgery.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Delusion</a:t>
            </a:r>
            <a:endParaRPr lang="en-US" dirty="0"/>
          </a:p>
        </p:txBody>
      </p:sp>
      <p:pic>
        <p:nvPicPr>
          <p:cNvPr id="5" name="Picture Placeholder 4" descr="God is no Delusion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1585" b="-158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Osama Bin Laden has a delusion, killing people and dying while doing so want get you to heaven or whatever he calls it.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Allusion</a:t>
            </a:r>
            <a:endParaRPr lang="en-US" dirty="0"/>
          </a:p>
        </p:txBody>
      </p:sp>
      <p:pic>
        <p:nvPicPr>
          <p:cNvPr id="5" name="Picture Placeholder 4" descr="Allusion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5258" b="-525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Renaissance is an allusion to the renewed interest in the original writings of Ancient Greece and the Latin language.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Illusion</a:t>
            </a:r>
            <a:endParaRPr lang="en-US" dirty="0"/>
          </a:p>
        </p:txBody>
      </p:sp>
      <p:pic>
        <p:nvPicPr>
          <p:cNvPr id="5" name="Picture Placeholder 4" descr="illusion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26391" b="-2639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snake that tempted Eve in the garden had an illusion.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Imprudent</a:t>
            </a:r>
            <a:endParaRPr lang="en-US" dirty="0"/>
          </a:p>
        </p:txBody>
      </p:sp>
      <p:pic>
        <p:nvPicPr>
          <p:cNvPr id="5" name="Picture Placeholder 4" descr="Impruden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3059" r="-3059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imprudent student trashed the classroom.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Impudent</a:t>
            </a:r>
            <a:endParaRPr lang="en-US" dirty="0"/>
          </a:p>
        </p:txBody>
      </p:sp>
      <p:pic>
        <p:nvPicPr>
          <p:cNvPr id="5" name="Picture Placeholder 4" descr="impuden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51777" b="-5177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Kids are impudent to there parents.</a:t>
            </a:r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Indigenous</a:t>
            </a:r>
            <a:endParaRPr lang="en-US" dirty="0"/>
          </a:p>
        </p:txBody>
      </p:sp>
      <p:pic>
        <p:nvPicPr>
          <p:cNvPr id="5" name="Picture Placeholder 4" descr="indigenou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5744" b="-574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True love is indigenous.</a:t>
            </a:r>
            <a:endParaRPr 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Indigent</a:t>
            </a:r>
            <a:endParaRPr lang="en-US" dirty="0"/>
          </a:p>
        </p:txBody>
      </p:sp>
      <p:pic>
        <p:nvPicPr>
          <p:cNvPr id="5" name="Picture Placeholder 4" descr="indigen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49740" b="-4974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We’re all indigents, because we all need God’s love.</a:t>
            </a:r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Indignant</a:t>
            </a:r>
            <a:endParaRPr lang="en-US" dirty="0"/>
          </a:p>
        </p:txBody>
      </p:sp>
      <p:pic>
        <p:nvPicPr>
          <p:cNvPr id="5" name="Picture Placeholder 4" descr="indignan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28991" b="-2899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students feel indignant at teachers.</a:t>
            </a:r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Intimate</a:t>
            </a:r>
            <a:endParaRPr lang="en-US" dirty="0"/>
          </a:p>
        </p:txBody>
      </p:sp>
      <p:pic>
        <p:nvPicPr>
          <p:cNvPr id="5" name="Picture Placeholder 4" descr="My Squishy and I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49611" b="-4961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She developed an intimate relationship with her boss.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Kino MT"/>
                <a:cs typeface="Kino MT"/>
              </a:rPr>
              <a:t>Stealthy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Kino MT"/>
              <a:cs typeface="Kino M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BE84F9"/>
                </a:solidFill>
                <a:latin typeface="Braggadocio"/>
                <a:cs typeface="Braggadocio"/>
              </a:rPr>
              <a:t>Sarah stealthily opened the door and tiptoed to her bedroom, after she came in past curfew.</a:t>
            </a:r>
          </a:p>
          <a:p>
            <a:endParaRPr lang="en-US" dirty="0">
              <a:solidFill>
                <a:srgbClr val="BE84F9"/>
              </a:solidFill>
              <a:latin typeface="Braggadocio"/>
              <a:cs typeface="Braggadocio"/>
            </a:endParaRPr>
          </a:p>
        </p:txBody>
      </p:sp>
      <p:pic>
        <p:nvPicPr>
          <p:cNvPr id="6" name="Picture 5" descr="stealth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3733800"/>
            <a:ext cx="2857500" cy="2317376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Intimidate</a:t>
            </a:r>
            <a:endParaRPr lang="en-US" dirty="0"/>
          </a:p>
        </p:txBody>
      </p:sp>
      <p:pic>
        <p:nvPicPr>
          <p:cNvPr id="5" name="Picture Placeholder 4" descr="intimidat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62997" b="-6299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Some teachers intimidate students.</a:t>
            </a:r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Obscure</a:t>
            </a:r>
            <a:endParaRPr lang="en-US" dirty="0"/>
          </a:p>
        </p:txBody>
      </p:sp>
      <p:pic>
        <p:nvPicPr>
          <p:cNvPr id="5" name="Picture Placeholder 4" descr="obscur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10066" b="-1006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Love was obscure to me till I met Michael.</a:t>
            </a:r>
            <a:endParaRPr lang="en-US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Obtuse</a:t>
            </a:r>
            <a:endParaRPr lang="en-US" dirty="0"/>
          </a:p>
        </p:txBody>
      </p:sp>
      <p:pic>
        <p:nvPicPr>
          <p:cNvPr id="5" name="Picture Placeholder 4" descr="obtus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56252" b="-5625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 don’t know why some people are so obtuse.</a:t>
            </a:r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Ponderable</a:t>
            </a:r>
            <a:endParaRPr lang="en-US" dirty="0"/>
          </a:p>
        </p:txBody>
      </p:sp>
      <p:pic>
        <p:nvPicPr>
          <p:cNvPr id="5" name="Picture Placeholder 4" descr="Ponderabl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8237" b="-823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Love is very ponderable.</a:t>
            </a:r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Ponderous</a:t>
            </a:r>
            <a:endParaRPr lang="en-US" dirty="0"/>
          </a:p>
        </p:txBody>
      </p:sp>
      <p:pic>
        <p:nvPicPr>
          <p:cNvPr id="5" name="Picture Placeholder 4" descr="Ponderou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34268" b="-3426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He was so ponderous he couldn’t even walk strait.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300000" rev="300000"/>
              </a:camera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bevelB w="57150" h="38100" prst="artDeco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>
                  <a:solidFill>
                    <a:srgbClr val="6DE036"/>
                  </a:solidFill>
                </a:ln>
                <a:solidFill>
                  <a:srgbClr val="3366FF"/>
                </a:solidFill>
                <a:effectLst>
                  <a:glow rad="101600">
                    <a:schemeClr val="accent2">
                      <a:alpha val="75000"/>
                    </a:schemeClr>
                  </a:glow>
                  <a:outerShdw blurRad="50800" dist="38100" dir="2700000" algn="tl" rotWithShape="0">
                    <a:schemeClr val="accent3">
                      <a:alpha val="43000"/>
                    </a:schemeClr>
                  </a:outerShdw>
                  <a:reflection stA="50000" endPos="75000" dist="12700" dir="5400000" sy="-100000" algn="bl" rotWithShape="0"/>
                </a:effectLst>
                <a:latin typeface="Jazz LET"/>
                <a:cs typeface="Jazz LET"/>
              </a:rPr>
              <a:t>Surreptitious</a:t>
            </a:r>
            <a:endParaRPr lang="en-US" b="1" dirty="0">
              <a:ln>
                <a:solidFill>
                  <a:srgbClr val="6DE036"/>
                </a:solidFill>
              </a:ln>
              <a:solidFill>
                <a:srgbClr val="3366FF"/>
              </a:solidFill>
              <a:effectLst>
                <a:glow rad="101600">
                  <a:schemeClr val="accent2">
                    <a:alpha val="75000"/>
                  </a:schemeClr>
                </a:glow>
                <a:outerShdw blurRad="50800" dist="38100" dir="2700000" algn="tl" rotWithShape="0">
                  <a:schemeClr val="accent3">
                    <a:alpha val="43000"/>
                  </a:schemeClr>
                </a:outerShdw>
                <a:reflection stA="50000" endPos="75000" dist="12700" dir="5400000" sy="-100000" algn="bl" rotWithShape="0"/>
              </a:effectLst>
              <a:latin typeface="Jazz LET"/>
              <a:cs typeface="Jazz LE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rgbClr val="CC66FF"/>
                </a:solidFill>
                <a:latin typeface="Comic Sans MS"/>
                <a:cs typeface="Comic Sans MS"/>
              </a:rPr>
              <a:t>Romeo and Juliet had to have a surreptitious relationship, because their parents didn’t like each other.</a:t>
            </a:r>
          </a:p>
          <a:p>
            <a:endParaRPr lang="en-US" b="1" dirty="0">
              <a:ln/>
              <a:solidFill>
                <a:schemeClr val="accent5">
                  <a:tint val="50000"/>
                  <a:satMod val="180000"/>
                </a:schemeClr>
              </a:solidFill>
              <a:latin typeface="Comic Sans MS"/>
              <a:cs typeface="Comic Sans MS"/>
            </a:endParaRPr>
          </a:p>
        </p:txBody>
      </p:sp>
      <p:pic>
        <p:nvPicPr>
          <p:cNvPr id="4" name="Picture 3" descr="Surreptitiou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155576"/>
            <a:ext cx="2260600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FFFF"/>
          </a:solidFill>
        </p:spPr>
        <p:txBody>
          <a:bodyPr>
            <a:scene3d>
              <a:camera prst="orthographicFront">
                <a:rot lat="0" lon="600000" rev="0"/>
              </a:camera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cross"/>
              <a:bevelB w="82550" h="38100" prst="coolSlan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7582F8">
                      <a:alpha val="75000"/>
                    </a:srgbClr>
                  </a:glow>
                  <a:outerShdw blurRad="50800" dist="38100" dir="4620000" algn="tl" rotWithShape="0">
                    <a:srgbClr val="FF0080">
                      <a:alpha val="43000"/>
                    </a:srgbClr>
                  </a:outerShdw>
                  <a:reflection blurRad="12700" stA="50000" endPos="50000" dist="5000" dir="5400000" sy="-100000" rotWithShape="0"/>
                </a:effectLst>
              </a:rPr>
              <a:t>Conspicuous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rgbClr val="7582F8">
                    <a:alpha val="75000"/>
                  </a:srgbClr>
                </a:glow>
                <a:outerShdw blurRad="50800" dist="38100" dir="4620000" algn="tl" rotWithShape="0">
                  <a:srgbClr val="FF0080">
                    <a:alpha val="43000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glow" dir="t">
                <a:rot lat="0" lon="0" rev="2880000"/>
              </a:lightRig>
            </a:scene3d>
            <a:sp3d extrusionH="57150" prstMaterial="metal">
              <a:bevelT w="29210" h="16510"/>
              <a:extrusionClr>
                <a:schemeClr val="bg2"/>
              </a:extrusionClr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buNone/>
            </a:pPr>
            <a:r>
              <a:rPr lang="en-US" b="1" dirty="0" smtClean="0">
                <a:ln>
                  <a:solidFill>
                    <a:schemeClr val="accent4">
                      <a:lumMod val="20000"/>
                      <a:lumOff val="80000"/>
                      <a:alpha val="66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alpha val="75000"/>
                    </a:schemeClr>
                  </a:glow>
                  <a:outerShdw blurRad="88000" dist="50800" dir="5040000" algn="tl">
                    <a:schemeClr val="tx2">
                      <a:lumMod val="20000"/>
                      <a:lumOff val="80000"/>
                      <a:alpha val="45000"/>
                    </a:schemeClr>
                  </a:outerShdw>
                </a:effectLst>
                <a:latin typeface="SchoolHouse Cursive B"/>
                <a:cs typeface="SchoolHouse Cursive B"/>
              </a:rPr>
              <a:t>Taylor’s parents knew something was up, when she started acting conspicuous.</a:t>
            </a:r>
          </a:p>
          <a:p>
            <a:pPr>
              <a:buNone/>
            </a:pPr>
            <a:endParaRPr lang="en-US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SchoolHouse Cursive B"/>
              <a:cs typeface="SchoolHouse Cursive B"/>
            </a:endParaRPr>
          </a:p>
        </p:txBody>
      </p:sp>
      <p:pic>
        <p:nvPicPr>
          <p:cNvPr id="4" name="Picture 3" descr="Conspicuou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200400"/>
            <a:ext cx="2540000" cy="285077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6DE036"/>
          </a:solidFill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solidFill>
                  <a:srgbClr val="FF6FC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rnard MT Condensed"/>
                <a:cs typeface="Bernard MT Condensed"/>
              </a:rPr>
              <a:t>Unobtrusive</a:t>
            </a:r>
            <a:endParaRPr lang="en-US" b="1" spc="50" dirty="0">
              <a:ln w="11430"/>
              <a:solidFill>
                <a:srgbClr val="FF6FC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rnard MT Condensed"/>
              <a:cs typeface="Bernard MT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Gloucester MT Extra Condensed"/>
                <a:cs typeface="Gloucester MT Extra Condensed"/>
              </a:rPr>
              <a:t>She quietly in the corner, unobtrusive to the rest of the world.</a:t>
            </a:r>
          </a:p>
          <a:p>
            <a:endParaRPr lang="en-US" dirty="0">
              <a:solidFill>
                <a:srgbClr val="FF0000"/>
              </a:solidFill>
              <a:latin typeface="Gloucester MT Extra Condensed"/>
              <a:cs typeface="Gloucester MT Extra Condensed"/>
            </a:endParaRPr>
          </a:p>
        </p:txBody>
      </p:sp>
      <p:pic>
        <p:nvPicPr>
          <p:cNvPr id="4" name="Picture 3" descr="Unobtrusi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2590800"/>
            <a:ext cx="4495800" cy="32004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6688</TotalTime>
  <Words>898</Words>
  <Application>Microsoft Macintosh PowerPoint</Application>
  <PresentationFormat>On-screen Show (4:3)</PresentationFormat>
  <Paragraphs>128</Paragraphs>
  <Slides>64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Infusion</vt:lpstr>
      <vt:lpstr>Vocabulary Project</vt:lpstr>
      <vt:lpstr> Clandestine</vt:lpstr>
      <vt:lpstr>Covert</vt:lpstr>
      <vt:lpstr>Furtive</vt:lpstr>
      <vt:lpstr>Sly</vt:lpstr>
      <vt:lpstr>Stealthy</vt:lpstr>
      <vt:lpstr>Surreptitious</vt:lpstr>
      <vt:lpstr>Conspicuous</vt:lpstr>
      <vt:lpstr>Unobtrusive</vt:lpstr>
      <vt:lpstr>Adversary</vt:lpstr>
      <vt:lpstr>Adovocate</vt:lpstr>
      <vt:lpstr>Artisan</vt:lpstr>
      <vt:lpstr>Astetic</vt:lpstr>
      <vt:lpstr>Charlatan</vt:lpstr>
      <vt:lpstr>Hedonist</vt:lpstr>
      <vt:lpstr>Orator</vt:lpstr>
      <vt:lpstr>Pariah</vt:lpstr>
      <vt:lpstr>Raconteur</vt:lpstr>
      <vt:lpstr>Skeptic</vt:lpstr>
      <vt:lpstr>Virtuoso</vt:lpstr>
      <vt:lpstr>Extraneous</vt:lpstr>
      <vt:lpstr>Incidental</vt:lpstr>
      <vt:lpstr>Frivolous</vt:lpstr>
      <vt:lpstr>Inconsequential</vt:lpstr>
      <vt:lpstr>Irrelevant</vt:lpstr>
      <vt:lpstr>Trivial</vt:lpstr>
      <vt:lpstr>Peripheral</vt:lpstr>
      <vt:lpstr>Negligible</vt:lpstr>
      <vt:lpstr>Superficial</vt:lpstr>
      <vt:lpstr>Trifling</vt:lpstr>
      <vt:lpstr>Acute</vt:lpstr>
      <vt:lpstr>Astute</vt:lpstr>
      <vt:lpstr>Petty</vt:lpstr>
      <vt:lpstr>Discerning</vt:lpstr>
      <vt:lpstr>Erudite</vt:lpstr>
      <vt:lpstr>Incisive</vt:lpstr>
      <vt:lpstr>Ingenious</vt:lpstr>
      <vt:lpstr>Judicious</vt:lpstr>
      <vt:lpstr>Perspicuous</vt:lpstr>
      <vt:lpstr>Prudent</vt:lpstr>
      <vt:lpstr>Sagacious</vt:lpstr>
      <vt:lpstr>Savvy</vt:lpstr>
      <vt:lpstr>Acrid</vt:lpstr>
      <vt:lpstr>Arid</vt:lpstr>
      <vt:lpstr>Aesthetic</vt:lpstr>
      <vt:lpstr>Atheistic </vt:lpstr>
      <vt:lpstr>Ambiguous</vt:lpstr>
      <vt:lpstr>Ambivalent</vt:lpstr>
      <vt:lpstr>Coalesce</vt:lpstr>
      <vt:lpstr>Convalesce</vt:lpstr>
      <vt:lpstr>Delusion</vt:lpstr>
      <vt:lpstr>Allusion</vt:lpstr>
      <vt:lpstr>Illusion</vt:lpstr>
      <vt:lpstr>Imprudent</vt:lpstr>
      <vt:lpstr>Impudent</vt:lpstr>
      <vt:lpstr>Indigenous</vt:lpstr>
      <vt:lpstr>Indigent</vt:lpstr>
      <vt:lpstr>Indignant</vt:lpstr>
      <vt:lpstr>Intimate</vt:lpstr>
      <vt:lpstr>Intimidate</vt:lpstr>
      <vt:lpstr>Obscure</vt:lpstr>
      <vt:lpstr>Obtuse</vt:lpstr>
      <vt:lpstr>Ponderable</vt:lpstr>
      <vt:lpstr>Ponderous</vt:lpstr>
    </vt:vector>
  </TitlesOfParts>
  <Company>Granville County Schools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Project</dc:title>
  <dc:creator>Jessica Ann Williams</dc:creator>
  <cp:lastModifiedBy>Jessica Ann Williams</cp:lastModifiedBy>
  <cp:revision>8</cp:revision>
  <dcterms:created xsi:type="dcterms:W3CDTF">2011-03-16T18:32:15Z</dcterms:created>
  <dcterms:modified xsi:type="dcterms:W3CDTF">2011-03-16T18:44:02Z</dcterms:modified>
</cp:coreProperties>
</file>